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58" r:id="rId6"/>
    <p:sldId id="281" r:id="rId7"/>
    <p:sldId id="306" r:id="rId8"/>
    <p:sldId id="307" r:id="rId9"/>
    <p:sldId id="309" r:id="rId10"/>
    <p:sldId id="308" r:id="rId11"/>
    <p:sldId id="299" r:id="rId12"/>
    <p:sldId id="285" r:id="rId13"/>
    <p:sldId id="260" r:id="rId14"/>
    <p:sldId id="310" r:id="rId15"/>
    <p:sldId id="311" r:id="rId16"/>
    <p:sldId id="290" r:id="rId17"/>
    <p:sldId id="262" r:id="rId18"/>
    <p:sldId id="292" r:id="rId19"/>
    <p:sldId id="312" r:id="rId20"/>
    <p:sldId id="293" r:id="rId21"/>
    <p:sldId id="294"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26" autoAdjust="0"/>
    <p:restoredTop sz="94660"/>
  </p:normalViewPr>
  <p:slideViewPr>
    <p:cSldViewPr snapToGrid="0">
      <p:cViewPr varScale="1">
        <p:scale>
          <a:sx n="58" d="100"/>
          <a:sy n="58" d="100"/>
        </p:scale>
        <p:origin x="64"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30C93-C85B-49B3-A725-B37F1D5C9E25}"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F83CA-0778-471B-946E-AB768CAEC933}" type="slidenum">
              <a:rPr lang="en-US" smtClean="0"/>
              <a:t>‹#›</a:t>
            </a:fld>
            <a:endParaRPr lang="en-US"/>
          </a:p>
        </p:txBody>
      </p:sp>
    </p:spTree>
    <p:extLst>
      <p:ext uri="{BB962C8B-B14F-4D97-AF65-F5344CB8AC3E}">
        <p14:creationId xmlns:p14="http://schemas.microsoft.com/office/powerpoint/2010/main" val="369710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F83CA-0778-471B-946E-AB768CAEC933}" type="slidenum">
              <a:rPr lang="en-US" smtClean="0"/>
              <a:t>6</a:t>
            </a:fld>
            <a:endParaRPr lang="en-US"/>
          </a:p>
        </p:txBody>
      </p:sp>
    </p:spTree>
    <p:extLst>
      <p:ext uri="{BB962C8B-B14F-4D97-AF65-F5344CB8AC3E}">
        <p14:creationId xmlns:p14="http://schemas.microsoft.com/office/powerpoint/2010/main" val="304251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for radii</a:t>
            </a:r>
          </a:p>
        </p:txBody>
      </p:sp>
      <p:sp>
        <p:nvSpPr>
          <p:cNvPr id="4" name="Slide Number Placeholder 3"/>
          <p:cNvSpPr>
            <a:spLocks noGrp="1"/>
          </p:cNvSpPr>
          <p:nvPr>
            <p:ph type="sldNum" sz="quarter" idx="5"/>
          </p:nvPr>
        </p:nvSpPr>
        <p:spPr/>
        <p:txBody>
          <a:bodyPr/>
          <a:lstStyle/>
          <a:p>
            <a:fld id="{FD2F83CA-0778-471B-946E-AB768CAEC933}" type="slidenum">
              <a:rPr lang="en-US" smtClean="0"/>
              <a:t>10</a:t>
            </a:fld>
            <a:endParaRPr lang="en-US"/>
          </a:p>
        </p:txBody>
      </p:sp>
    </p:spTree>
    <p:extLst>
      <p:ext uri="{BB962C8B-B14F-4D97-AF65-F5344CB8AC3E}">
        <p14:creationId xmlns:p14="http://schemas.microsoft.com/office/powerpoint/2010/main" val="380622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 data was taken from FAD channel and the middle stack of the sliced sample</a:t>
            </a:r>
          </a:p>
        </p:txBody>
      </p:sp>
      <p:sp>
        <p:nvSpPr>
          <p:cNvPr id="4" name="Slide Number Placeholder 3"/>
          <p:cNvSpPr>
            <a:spLocks noGrp="1"/>
          </p:cNvSpPr>
          <p:nvPr>
            <p:ph type="sldNum" sz="quarter" idx="5"/>
          </p:nvPr>
        </p:nvSpPr>
        <p:spPr/>
        <p:txBody>
          <a:bodyPr/>
          <a:lstStyle/>
          <a:p>
            <a:fld id="{FD2F83CA-0778-471B-946E-AB768CAEC933}" type="slidenum">
              <a:rPr lang="en-US" smtClean="0"/>
              <a:t>11</a:t>
            </a:fld>
            <a:endParaRPr lang="en-US"/>
          </a:p>
        </p:txBody>
      </p:sp>
    </p:spTree>
    <p:extLst>
      <p:ext uri="{BB962C8B-B14F-4D97-AF65-F5344CB8AC3E}">
        <p14:creationId xmlns:p14="http://schemas.microsoft.com/office/powerpoint/2010/main" val="427720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1C8D-F79C-05B5-20D3-3673F13B7A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C9DF1-F24B-0321-18C8-676CED23B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2680C6-790E-53BC-2C67-CC1FD22F5AF0}"/>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5" name="Footer Placeholder 4">
            <a:extLst>
              <a:ext uri="{FF2B5EF4-FFF2-40B4-BE49-F238E27FC236}">
                <a16:creationId xmlns:a16="http://schemas.microsoft.com/office/drawing/2014/main" id="{E6B90A98-42EE-6675-E14C-282881DC3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18494-4DD8-BA2A-FCCA-75684B10C2C9}"/>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233469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F0A8-002A-4ABD-58AA-80F6A0F37B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45D681-0D9A-930F-F191-92B0F052C3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4D872-B2FF-E228-1163-5E226452663E}"/>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5" name="Footer Placeholder 4">
            <a:extLst>
              <a:ext uri="{FF2B5EF4-FFF2-40B4-BE49-F238E27FC236}">
                <a16:creationId xmlns:a16="http://schemas.microsoft.com/office/drawing/2014/main" id="{29F2155A-9EDB-D2AB-201A-7C71356AE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037FF-F1A9-6E16-54D0-974C47E5F942}"/>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359621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D15B15-B2B6-96BF-0CFE-34FA2F701E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DAE0C-2455-50B7-ECBD-B3781DB376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D8DFF-8D93-F683-FACC-138C873238E5}"/>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5" name="Footer Placeholder 4">
            <a:extLst>
              <a:ext uri="{FF2B5EF4-FFF2-40B4-BE49-F238E27FC236}">
                <a16:creationId xmlns:a16="http://schemas.microsoft.com/office/drawing/2014/main" id="{360E2D09-4BF9-1523-5416-7E072DAB5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A9EE6-AF7F-7DB3-6EAE-EDF85D319434}"/>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91165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36B0-5342-FCCB-024C-F8965EE83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AC06A-8497-A7E8-5EF0-8C8F63D077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2A6B1-1347-2DAB-503B-F0218A623548}"/>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5" name="Footer Placeholder 4">
            <a:extLst>
              <a:ext uri="{FF2B5EF4-FFF2-40B4-BE49-F238E27FC236}">
                <a16:creationId xmlns:a16="http://schemas.microsoft.com/office/drawing/2014/main" id="{431B77A6-4E7B-31BD-67EC-8E40DB573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27DFE-1268-A7D8-4FEA-F59AAF72C520}"/>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11867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776A-E863-722F-1FB7-E5BAB4A509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3ED08A-1BD8-8772-0A85-0524148FBC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A26F6-C51D-DCA5-2CF0-E8AA4747FB5B}"/>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5" name="Footer Placeholder 4">
            <a:extLst>
              <a:ext uri="{FF2B5EF4-FFF2-40B4-BE49-F238E27FC236}">
                <a16:creationId xmlns:a16="http://schemas.microsoft.com/office/drawing/2014/main" id="{2D4A0EA9-6267-CCE4-CB84-2BA61BCE9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FBEE2-A6DF-E33F-CF93-63490B66213D}"/>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380530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DB77-1752-D51A-A5C5-B3BF87E61F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48E75-CBEC-A108-C7A0-38948D9A8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E2465D-B329-AE44-76BA-18EBCAB814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C95797-51F1-021F-262D-AA3906D5FA4E}"/>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6" name="Footer Placeholder 5">
            <a:extLst>
              <a:ext uri="{FF2B5EF4-FFF2-40B4-BE49-F238E27FC236}">
                <a16:creationId xmlns:a16="http://schemas.microsoft.com/office/drawing/2014/main" id="{D22B3C56-492F-21DF-C699-8BF44942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AB03D-28B0-E6BF-F9D1-A95D06EF3479}"/>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115028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CF72-6C83-C00C-FC8E-C13E0FB95C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2AFED0-A180-8745-DA6D-B7E3264E3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6136BB-B3DE-7A5A-CCCC-1DA5281858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EAD72F-B21C-6EE4-E1D8-8D4AEE037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F06EE5-A1E7-4364-6129-FCCB26AB9C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18334B-4FED-EFD4-282E-F1E1B831436E}"/>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8" name="Footer Placeholder 7">
            <a:extLst>
              <a:ext uri="{FF2B5EF4-FFF2-40B4-BE49-F238E27FC236}">
                <a16:creationId xmlns:a16="http://schemas.microsoft.com/office/drawing/2014/main" id="{AC9BFAA7-2D1B-F55C-6C8D-96DCFD2FF3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CC5C1C-510D-06A8-35D4-500E92CB7181}"/>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376284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A5CB-89DC-7DED-9236-5F19EAA76F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2D0424-7763-B7F1-152B-9D49C414184A}"/>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4" name="Footer Placeholder 3">
            <a:extLst>
              <a:ext uri="{FF2B5EF4-FFF2-40B4-BE49-F238E27FC236}">
                <a16:creationId xmlns:a16="http://schemas.microsoft.com/office/drawing/2014/main" id="{CDE0B283-1517-465B-55A9-02D8E48B0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B222AE-5CA1-DFBF-CB1E-8161556EA89A}"/>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236499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45218-34DE-CB38-B5A6-A621C772374B}"/>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3" name="Footer Placeholder 2">
            <a:extLst>
              <a:ext uri="{FF2B5EF4-FFF2-40B4-BE49-F238E27FC236}">
                <a16:creationId xmlns:a16="http://schemas.microsoft.com/office/drawing/2014/main" id="{11577C47-9593-AFC5-0E6B-B3CCD2A7DE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876E7C-DD4D-071E-FAD1-D85F64B5AEC9}"/>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195264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014D1-DC1B-517B-6CF0-7A95D5401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B5661-5AFC-3275-0C40-8C136E1504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01E5E5-AE56-1784-761D-85477BEA9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209C-6310-2589-5A52-22DECD7EB0F9}"/>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6" name="Footer Placeholder 5">
            <a:extLst>
              <a:ext uri="{FF2B5EF4-FFF2-40B4-BE49-F238E27FC236}">
                <a16:creationId xmlns:a16="http://schemas.microsoft.com/office/drawing/2014/main" id="{D30540AA-0B6B-251A-A3E0-145DA0530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1880F-F5B8-E3F2-C759-AD95476A8CA9}"/>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365021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D696-8251-D28F-8693-75AD0C114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0C4FFD-B38E-8C0B-4292-9395CCCDF0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D8FB8F-CCD9-3F31-FD66-E02650210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0D7E2B-EF6F-3D48-7C49-06B438FEFF20}"/>
              </a:ext>
            </a:extLst>
          </p:cNvPr>
          <p:cNvSpPr>
            <a:spLocks noGrp="1"/>
          </p:cNvSpPr>
          <p:nvPr>
            <p:ph type="dt" sz="half" idx="10"/>
          </p:nvPr>
        </p:nvSpPr>
        <p:spPr/>
        <p:txBody>
          <a:bodyPr/>
          <a:lstStyle/>
          <a:p>
            <a:fld id="{67B85288-9004-42B3-ACE7-282EA7B532B7}" type="datetimeFigureOut">
              <a:rPr lang="en-US" smtClean="0"/>
              <a:t>3/25/2025</a:t>
            </a:fld>
            <a:endParaRPr lang="en-US"/>
          </a:p>
        </p:txBody>
      </p:sp>
      <p:sp>
        <p:nvSpPr>
          <p:cNvPr id="6" name="Footer Placeholder 5">
            <a:extLst>
              <a:ext uri="{FF2B5EF4-FFF2-40B4-BE49-F238E27FC236}">
                <a16:creationId xmlns:a16="http://schemas.microsoft.com/office/drawing/2014/main" id="{1582D12E-0EC4-5D1E-C99E-0157E34F8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9A189-F410-1E64-E2EF-0FB9ABD6FF82}"/>
              </a:ext>
            </a:extLst>
          </p:cNvPr>
          <p:cNvSpPr>
            <a:spLocks noGrp="1"/>
          </p:cNvSpPr>
          <p:nvPr>
            <p:ph type="sldNum" sz="quarter" idx="12"/>
          </p:nvPr>
        </p:nvSpPr>
        <p:spPr/>
        <p:txBody>
          <a:bodyPr/>
          <a:lstStyle/>
          <a:p>
            <a:fld id="{93032777-CFBB-49A1-BD4A-9CDB27086A11}" type="slidenum">
              <a:rPr lang="en-US" smtClean="0"/>
              <a:t>‹#›</a:t>
            </a:fld>
            <a:endParaRPr lang="en-US"/>
          </a:p>
        </p:txBody>
      </p:sp>
    </p:spTree>
    <p:extLst>
      <p:ext uri="{BB962C8B-B14F-4D97-AF65-F5344CB8AC3E}">
        <p14:creationId xmlns:p14="http://schemas.microsoft.com/office/powerpoint/2010/main" val="209393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7D68D-DA29-BD97-A17B-2A57FBCCE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9DDCF9-9AF4-A601-9D8A-002BBDA63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6A78E-B49A-CF18-B72F-A06F90A864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B85288-9004-42B3-ACE7-282EA7B532B7}" type="datetimeFigureOut">
              <a:rPr lang="en-US" smtClean="0"/>
              <a:t>3/25/2025</a:t>
            </a:fld>
            <a:endParaRPr lang="en-US"/>
          </a:p>
        </p:txBody>
      </p:sp>
      <p:sp>
        <p:nvSpPr>
          <p:cNvPr id="5" name="Footer Placeholder 4">
            <a:extLst>
              <a:ext uri="{FF2B5EF4-FFF2-40B4-BE49-F238E27FC236}">
                <a16:creationId xmlns:a16="http://schemas.microsoft.com/office/drawing/2014/main" id="{4507A1DA-2808-BDEC-E5B5-94FF0D4FB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9FE584-1AC2-267E-68A7-D792EF4E2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032777-CFBB-49A1-BD4A-9CDB27086A11}" type="slidenum">
              <a:rPr lang="en-US" smtClean="0"/>
              <a:t>‹#›</a:t>
            </a:fld>
            <a:endParaRPr lang="en-US"/>
          </a:p>
        </p:txBody>
      </p:sp>
    </p:spTree>
    <p:extLst>
      <p:ext uri="{BB962C8B-B14F-4D97-AF65-F5344CB8AC3E}">
        <p14:creationId xmlns:p14="http://schemas.microsoft.com/office/powerpoint/2010/main" val="658467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11.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71.png"/><Relationship Id="rId5" Type="http://schemas.openxmlformats.org/officeDocument/2006/relationships/image" Target="../media/image66.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69.png"/><Relationship Id="rId14" Type="http://schemas.openxmlformats.org/officeDocument/2006/relationships/image" Target="../media/image7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cancer.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9E04D765-4800-2CC2-58D2-960ECA6FB2A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3280D2A-EB61-CF17-F9C4-249DC9FBFCB2}"/>
              </a:ext>
            </a:extLst>
          </p:cNvPr>
          <p:cNvSpPr/>
          <p:nvPr/>
        </p:nvSpPr>
        <p:spPr>
          <a:xfrm>
            <a:off x="6789748" y="5169804"/>
            <a:ext cx="2282059" cy="1291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E2CAE-56E5-30C4-AA74-1F43CF97C1F5}"/>
              </a:ext>
            </a:extLst>
          </p:cNvPr>
          <p:cNvSpPr>
            <a:spLocks noGrp="1"/>
          </p:cNvSpPr>
          <p:nvPr>
            <p:ph type="ctrTitle"/>
          </p:nvPr>
        </p:nvSpPr>
        <p:spPr/>
        <p:txBody>
          <a:bodyPr>
            <a:noAutofit/>
          </a:bodyPr>
          <a:lstStyle/>
          <a:p>
            <a:pPr marL="0" marR="0" algn="ctr">
              <a:lnSpc>
                <a:spcPct val="107000"/>
              </a:lnSpc>
              <a:spcAft>
                <a:spcPts val="800"/>
              </a:spcAft>
            </a:pPr>
            <a:r>
              <a:rPr lang="en-US" sz="4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Developing Novel Optical Imaging Techniques for Early Detection of Gastrointestinal Cancers</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D1BD37B-44CD-25DE-F7A4-32CBF48FB043}"/>
              </a:ext>
            </a:extLst>
          </p:cNvPr>
          <p:cNvSpPr>
            <a:spLocks noGrp="1"/>
          </p:cNvSpPr>
          <p:nvPr>
            <p:ph type="subTitle" idx="1"/>
          </p:nvPr>
        </p:nvSpPr>
        <p:spPr/>
        <p:txBody>
          <a:bodyPr/>
          <a:lstStyle/>
          <a:p>
            <a:r>
              <a:rPr lang="en-US" dirty="0">
                <a:solidFill>
                  <a:schemeClr val="bg1"/>
                </a:solidFill>
              </a:rPr>
              <a:t>Arizona NASA Space Grant Symposium | 2025.04.19 | Supriya Roy</a:t>
            </a:r>
          </a:p>
          <a:p>
            <a:r>
              <a:rPr lang="en-US" dirty="0">
                <a:solidFill>
                  <a:schemeClr val="bg1"/>
                </a:solidFill>
              </a:rPr>
              <a:t>Advisors: Dr. Travis Sawyer and Justina Bonaventura</a:t>
            </a:r>
          </a:p>
        </p:txBody>
      </p:sp>
      <p:pic>
        <p:nvPicPr>
          <p:cNvPr id="6" name="Picture 5" descr="NASA Insignia Color">
            <a:extLst>
              <a:ext uri="{FF2B5EF4-FFF2-40B4-BE49-F238E27FC236}">
                <a16:creationId xmlns:a16="http://schemas.microsoft.com/office/drawing/2014/main" id="{FBE771A4-A8B2-084F-9303-B12AF819F9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9"/>
          <a:stretch/>
        </p:blipFill>
        <p:spPr bwMode="auto">
          <a:xfrm>
            <a:off x="369298" y="5079281"/>
            <a:ext cx="1714500" cy="14559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ZSGC_sunset">
            <a:extLst>
              <a:ext uri="{FF2B5EF4-FFF2-40B4-BE49-F238E27FC236}">
                <a16:creationId xmlns:a16="http://schemas.microsoft.com/office/drawing/2014/main" id="{6CB9A4A5-BAE9-BB9E-8BC9-D63D7655D1E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10761758" y="4805471"/>
            <a:ext cx="965028" cy="1655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9" descr="ua_logo_lg">
            <a:extLst>
              <a:ext uri="{FF2B5EF4-FFF2-40B4-BE49-F238E27FC236}">
                <a16:creationId xmlns:a16="http://schemas.microsoft.com/office/drawing/2014/main" id="{26BBD564-D0F8-C251-2C20-ABD187153F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597" y="5230245"/>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B22BFE6-D26A-C653-C1B8-8FDEBDBBAA8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83506" y="5257800"/>
            <a:ext cx="2111685" cy="1021599"/>
          </a:xfrm>
          <a:prstGeom prst="rect">
            <a:avLst/>
          </a:prstGeom>
          <a:noFill/>
        </p:spPr>
      </p:pic>
    </p:spTree>
    <p:extLst>
      <p:ext uri="{BB962C8B-B14F-4D97-AF65-F5344CB8AC3E}">
        <p14:creationId xmlns:p14="http://schemas.microsoft.com/office/powerpoint/2010/main" val="150517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A6BED4A4-2C4F-7CD4-E1D4-6E538253215A}"/>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3AEA0B09-0510-BC46-D152-80EB375C7CA2}"/>
              </a:ext>
            </a:extLst>
          </p:cNvPr>
          <p:cNvSpPr/>
          <p:nvPr/>
        </p:nvSpPr>
        <p:spPr>
          <a:xfrm>
            <a:off x="6160121" y="1014985"/>
            <a:ext cx="5793682" cy="568987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F23282-680C-C12F-EC55-FECF98192C5F}"/>
              </a:ext>
            </a:extLst>
          </p:cNvPr>
          <p:cNvSpPr/>
          <p:nvPr/>
        </p:nvSpPr>
        <p:spPr>
          <a:xfrm>
            <a:off x="238197" y="1014984"/>
            <a:ext cx="5785582" cy="568987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2062D04-3176-1C3D-3F28-8B071BD2A41C}"/>
              </a:ext>
            </a:extLst>
          </p:cNvPr>
          <p:cNvSpPr>
            <a:spLocks noGrp="1"/>
          </p:cNvSpPr>
          <p:nvPr>
            <p:ph type="title"/>
          </p:nvPr>
        </p:nvSpPr>
        <p:spPr>
          <a:xfrm>
            <a:off x="238197" y="-106822"/>
            <a:ext cx="10515600" cy="1325563"/>
          </a:xfrm>
        </p:spPr>
        <p:txBody>
          <a:bodyPr/>
          <a:lstStyle/>
          <a:p>
            <a:r>
              <a:rPr lang="en-US" dirty="0">
                <a:solidFill>
                  <a:schemeClr val="bg1"/>
                </a:solidFill>
              </a:rPr>
              <a:t>Simulated Data Results:</a:t>
            </a:r>
          </a:p>
        </p:txBody>
      </p:sp>
      <p:pic>
        <p:nvPicPr>
          <p:cNvPr id="8196" name="Picture 4">
            <a:extLst>
              <a:ext uri="{FF2B5EF4-FFF2-40B4-BE49-F238E27FC236}">
                <a16:creationId xmlns:a16="http://schemas.microsoft.com/office/drawing/2014/main" id="{E38A7609-653C-60DE-AC81-5796CB767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051" y="2271451"/>
            <a:ext cx="5565822" cy="44156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BF178BD2-A56B-1BE9-E238-6C804C6CD4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0" t="9514" r="61878" b="10241"/>
          <a:stretch/>
        </p:blipFill>
        <p:spPr bwMode="auto">
          <a:xfrm>
            <a:off x="6255350" y="1098691"/>
            <a:ext cx="1355976" cy="13478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7D681D24-1130-4FE1-CD3A-6EF7DB457B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 t="9781" r="62048" b="10802"/>
          <a:stretch/>
        </p:blipFill>
        <p:spPr bwMode="auto">
          <a:xfrm>
            <a:off x="10511354" y="1078135"/>
            <a:ext cx="1353607" cy="134116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4D81A4D6-FB5B-1E3D-598C-CD71336180B8}"/>
              </a:ext>
            </a:extLst>
          </p:cNvPr>
          <p:cNvCxnSpPr>
            <a:cxnSpLocks/>
          </p:cNvCxnSpPr>
          <p:nvPr/>
        </p:nvCxnSpPr>
        <p:spPr>
          <a:xfrm>
            <a:off x="1836620" y="1769183"/>
            <a:ext cx="2643940"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669E6923-A62B-AAFE-9927-D456482E1340}"/>
              </a:ext>
            </a:extLst>
          </p:cNvPr>
          <p:cNvSpPr txBox="1"/>
          <p:nvPr/>
        </p:nvSpPr>
        <p:spPr>
          <a:xfrm>
            <a:off x="2618311" y="1034075"/>
            <a:ext cx="1270874" cy="369332"/>
          </a:xfrm>
          <a:prstGeom prst="rect">
            <a:avLst/>
          </a:prstGeom>
          <a:noFill/>
        </p:spPr>
        <p:txBody>
          <a:bodyPr wrap="square" rtlCol="0">
            <a:spAutoFit/>
          </a:bodyPr>
          <a:lstStyle/>
          <a:p>
            <a:r>
              <a:rPr lang="en-US" b="1" dirty="0"/>
              <a:t>Contrast</a:t>
            </a:r>
          </a:p>
        </p:txBody>
      </p:sp>
      <p:sp>
        <p:nvSpPr>
          <p:cNvPr id="13" name="TextBox 12">
            <a:extLst>
              <a:ext uri="{FF2B5EF4-FFF2-40B4-BE49-F238E27FC236}">
                <a16:creationId xmlns:a16="http://schemas.microsoft.com/office/drawing/2014/main" id="{0130AD7A-9E1B-C157-5E32-3A0375E0EF1F}"/>
              </a:ext>
            </a:extLst>
          </p:cNvPr>
          <p:cNvSpPr txBox="1"/>
          <p:nvPr/>
        </p:nvSpPr>
        <p:spPr>
          <a:xfrm>
            <a:off x="8376726" y="1034075"/>
            <a:ext cx="2125009" cy="369332"/>
          </a:xfrm>
          <a:prstGeom prst="rect">
            <a:avLst/>
          </a:prstGeom>
          <a:noFill/>
        </p:spPr>
        <p:txBody>
          <a:bodyPr wrap="square" rtlCol="0">
            <a:spAutoFit/>
          </a:bodyPr>
          <a:lstStyle/>
          <a:p>
            <a:r>
              <a:rPr lang="en-US" b="1" dirty="0"/>
              <a:t>Homogeneity</a:t>
            </a:r>
            <a:r>
              <a:rPr lang="en-US" sz="1400" b="1" dirty="0"/>
              <a:t> </a:t>
            </a:r>
          </a:p>
        </p:txBody>
      </p:sp>
      <p:sp>
        <p:nvSpPr>
          <p:cNvPr id="19" name="Rectangle 18">
            <a:extLst>
              <a:ext uri="{FF2B5EF4-FFF2-40B4-BE49-F238E27FC236}">
                <a16:creationId xmlns:a16="http://schemas.microsoft.com/office/drawing/2014/main" id="{3D312F22-A6A5-4BC6-035A-A7E016D70B68}"/>
              </a:ext>
            </a:extLst>
          </p:cNvPr>
          <p:cNvSpPr/>
          <p:nvPr/>
        </p:nvSpPr>
        <p:spPr>
          <a:xfrm>
            <a:off x="8832715" y="6386482"/>
            <a:ext cx="1033150" cy="228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73B53F9-9CC5-CE7A-5FF6-68F70D30677B}"/>
              </a:ext>
            </a:extLst>
          </p:cNvPr>
          <p:cNvSpPr txBox="1"/>
          <p:nvPr/>
        </p:nvSpPr>
        <p:spPr>
          <a:xfrm>
            <a:off x="8558560" y="6386482"/>
            <a:ext cx="1581459"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Value of Homogeneity</a:t>
            </a:r>
          </a:p>
        </p:txBody>
      </p:sp>
      <p:cxnSp>
        <p:nvCxnSpPr>
          <p:cNvPr id="34" name="Straight Arrow Connector 33">
            <a:extLst>
              <a:ext uri="{FF2B5EF4-FFF2-40B4-BE49-F238E27FC236}">
                <a16:creationId xmlns:a16="http://schemas.microsoft.com/office/drawing/2014/main" id="{4F55D399-6D83-C727-3789-DF4566C6AF80}"/>
              </a:ext>
            </a:extLst>
          </p:cNvPr>
          <p:cNvCxnSpPr>
            <a:cxnSpLocks/>
          </p:cNvCxnSpPr>
          <p:nvPr/>
        </p:nvCxnSpPr>
        <p:spPr>
          <a:xfrm>
            <a:off x="7734992" y="1741686"/>
            <a:ext cx="2643940"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D508498F-6B57-D78A-A852-EF8EF8E4C717}"/>
              </a:ext>
            </a:extLst>
          </p:cNvPr>
          <p:cNvSpPr txBox="1"/>
          <p:nvPr/>
        </p:nvSpPr>
        <p:spPr>
          <a:xfrm>
            <a:off x="2388056" y="1782563"/>
            <a:ext cx="1590500" cy="246221"/>
          </a:xfrm>
          <a:prstGeom prst="rect">
            <a:avLst/>
          </a:prstGeom>
          <a:noFill/>
        </p:spPr>
        <p:txBody>
          <a:bodyPr wrap="none" rtlCol="0">
            <a:spAutoFit/>
          </a:bodyPr>
          <a:lstStyle/>
          <a:p>
            <a:r>
              <a:rPr lang="en-US" sz="1000" dirty="0"/>
              <a:t>Image (Value of Contrast)</a:t>
            </a:r>
          </a:p>
        </p:txBody>
      </p:sp>
      <p:sp>
        <p:nvSpPr>
          <p:cNvPr id="37" name="TextBox 36">
            <a:extLst>
              <a:ext uri="{FF2B5EF4-FFF2-40B4-BE49-F238E27FC236}">
                <a16:creationId xmlns:a16="http://schemas.microsoft.com/office/drawing/2014/main" id="{8867EF6E-7D6A-24AD-CF25-90C33A29485B}"/>
              </a:ext>
            </a:extLst>
          </p:cNvPr>
          <p:cNvSpPr txBox="1"/>
          <p:nvPr/>
        </p:nvSpPr>
        <p:spPr>
          <a:xfrm>
            <a:off x="8297848" y="1769183"/>
            <a:ext cx="1842171" cy="246221"/>
          </a:xfrm>
          <a:prstGeom prst="rect">
            <a:avLst/>
          </a:prstGeom>
          <a:noFill/>
        </p:spPr>
        <p:txBody>
          <a:bodyPr wrap="none" rtlCol="0">
            <a:spAutoFit/>
          </a:bodyPr>
          <a:lstStyle/>
          <a:p>
            <a:r>
              <a:rPr lang="en-US" sz="1000" dirty="0"/>
              <a:t>Image (Value of Homogeneity)</a:t>
            </a:r>
          </a:p>
        </p:txBody>
      </p:sp>
      <p:pic>
        <p:nvPicPr>
          <p:cNvPr id="3076" name="Picture 4">
            <a:extLst>
              <a:ext uri="{FF2B5EF4-FFF2-40B4-BE49-F238E27FC236}">
                <a16:creationId xmlns:a16="http://schemas.microsoft.com/office/drawing/2014/main" id="{7EE5F586-4E1B-9E0B-820B-AB2D7E049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707" y="2251746"/>
            <a:ext cx="5622583" cy="4445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AD8E8FA0-ADF9-D65A-7580-78A86C67E4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 t="9781" r="62048" b="10802"/>
          <a:stretch/>
        </p:blipFill>
        <p:spPr bwMode="auto">
          <a:xfrm>
            <a:off x="337451" y="1110131"/>
            <a:ext cx="1330338" cy="13181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05E66C6A-EB26-C39A-1F4F-CF9D8AAE86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0" t="9514" r="61878" b="10241"/>
          <a:stretch/>
        </p:blipFill>
        <p:spPr bwMode="auto">
          <a:xfrm>
            <a:off x="4609978" y="1082765"/>
            <a:ext cx="1353600" cy="134547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65E3799-7CB7-52CB-606B-29921BF75597}"/>
              </a:ext>
            </a:extLst>
          </p:cNvPr>
          <p:cNvSpPr/>
          <p:nvPr/>
        </p:nvSpPr>
        <p:spPr>
          <a:xfrm>
            <a:off x="2856035" y="6410669"/>
            <a:ext cx="1033150" cy="228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FB72F82-269C-4537-21E3-D5871A630656}"/>
              </a:ext>
            </a:extLst>
          </p:cNvPr>
          <p:cNvSpPr txBox="1"/>
          <p:nvPr/>
        </p:nvSpPr>
        <p:spPr>
          <a:xfrm>
            <a:off x="2675911" y="6381842"/>
            <a:ext cx="126406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Value of Contrast</a:t>
            </a:r>
          </a:p>
        </p:txBody>
      </p:sp>
      <p:sp>
        <p:nvSpPr>
          <p:cNvPr id="38" name="TextBox 37">
            <a:extLst>
              <a:ext uri="{FF2B5EF4-FFF2-40B4-BE49-F238E27FC236}">
                <a16:creationId xmlns:a16="http://schemas.microsoft.com/office/drawing/2014/main" id="{780EA403-9376-E35D-069A-707220DC65AF}"/>
              </a:ext>
            </a:extLst>
          </p:cNvPr>
          <p:cNvSpPr txBox="1"/>
          <p:nvPr/>
        </p:nvSpPr>
        <p:spPr>
          <a:xfrm>
            <a:off x="1594396" y="1379063"/>
            <a:ext cx="3205814" cy="307777"/>
          </a:xfrm>
          <a:prstGeom prst="rect">
            <a:avLst/>
          </a:prstGeom>
          <a:solidFill>
            <a:srgbClr val="FF0000"/>
          </a:solidFill>
        </p:spPr>
        <p:txBody>
          <a:bodyPr wrap="none" rtlCol="0">
            <a:spAutoFit/>
          </a:bodyPr>
          <a:lstStyle/>
          <a:p>
            <a:r>
              <a:rPr lang="en-US" sz="1400" dirty="0">
                <a:solidFill>
                  <a:schemeClr val="bg1"/>
                </a:solidFill>
              </a:rPr>
              <a:t>Contrast increased as radius increased</a:t>
            </a:r>
          </a:p>
        </p:txBody>
      </p:sp>
      <p:sp>
        <p:nvSpPr>
          <p:cNvPr id="39" name="TextBox 38">
            <a:extLst>
              <a:ext uri="{FF2B5EF4-FFF2-40B4-BE49-F238E27FC236}">
                <a16:creationId xmlns:a16="http://schemas.microsoft.com/office/drawing/2014/main" id="{8FB69993-F7D2-AA2A-4F67-F4FC609130F0}"/>
              </a:ext>
            </a:extLst>
          </p:cNvPr>
          <p:cNvSpPr txBox="1"/>
          <p:nvPr/>
        </p:nvSpPr>
        <p:spPr>
          <a:xfrm>
            <a:off x="7280724" y="1350413"/>
            <a:ext cx="3619581" cy="307777"/>
          </a:xfrm>
          <a:prstGeom prst="rect">
            <a:avLst/>
          </a:prstGeom>
          <a:solidFill>
            <a:srgbClr val="FF0000"/>
          </a:solidFill>
        </p:spPr>
        <p:txBody>
          <a:bodyPr wrap="none" rtlCol="0">
            <a:spAutoFit/>
          </a:bodyPr>
          <a:lstStyle/>
          <a:p>
            <a:r>
              <a:rPr lang="en-US" sz="1400" dirty="0">
                <a:solidFill>
                  <a:schemeClr val="bg1"/>
                </a:solidFill>
              </a:rPr>
              <a:t>Homogeneity increased as radius decreased</a:t>
            </a:r>
          </a:p>
        </p:txBody>
      </p:sp>
    </p:spTree>
    <p:extLst>
      <p:ext uri="{BB962C8B-B14F-4D97-AF65-F5344CB8AC3E}">
        <p14:creationId xmlns:p14="http://schemas.microsoft.com/office/powerpoint/2010/main" val="61548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19664322-0130-4128-6108-723B2E5119E4}"/>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B17ADFB-A33B-7866-1D66-FA1B38066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993" y="1641991"/>
            <a:ext cx="5851572" cy="4683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F6CB05-6ABA-5ABF-C947-A82C4DD2E242}"/>
              </a:ext>
            </a:extLst>
          </p:cNvPr>
          <p:cNvSpPr>
            <a:spLocks noGrp="1"/>
          </p:cNvSpPr>
          <p:nvPr>
            <p:ph type="title"/>
          </p:nvPr>
        </p:nvSpPr>
        <p:spPr>
          <a:xfrm>
            <a:off x="192691" y="-81858"/>
            <a:ext cx="10515600" cy="1325563"/>
          </a:xfrm>
        </p:spPr>
        <p:txBody>
          <a:bodyPr/>
          <a:lstStyle/>
          <a:p>
            <a:r>
              <a:rPr lang="en-US" dirty="0">
                <a:solidFill>
                  <a:schemeClr val="bg1"/>
                </a:solidFill>
              </a:rPr>
              <a:t>Real Data Results:</a:t>
            </a:r>
          </a:p>
        </p:txBody>
      </p:sp>
      <p:sp>
        <p:nvSpPr>
          <p:cNvPr id="3" name="Content Placeholder 2">
            <a:extLst>
              <a:ext uri="{FF2B5EF4-FFF2-40B4-BE49-F238E27FC236}">
                <a16:creationId xmlns:a16="http://schemas.microsoft.com/office/drawing/2014/main" id="{AAEE8993-FA1E-AB1F-EDC4-388C3A5ED05D}"/>
              </a:ext>
            </a:extLst>
          </p:cNvPr>
          <p:cNvSpPr>
            <a:spLocks noGrp="1"/>
          </p:cNvSpPr>
          <p:nvPr>
            <p:ph idx="1"/>
          </p:nvPr>
        </p:nvSpPr>
        <p:spPr>
          <a:xfrm>
            <a:off x="3481798" y="1358787"/>
            <a:ext cx="7244207" cy="4351338"/>
          </a:xfrm>
        </p:spPr>
        <p:txBody>
          <a:bodyPr>
            <a:normAutofit/>
          </a:bodyPr>
          <a:lstStyle/>
          <a:p>
            <a:pPr lvl="1"/>
            <a:endParaRPr lang="en-US" dirty="0">
              <a:solidFill>
                <a:schemeClr val="bg1"/>
              </a:solidFill>
            </a:endParaRPr>
          </a:p>
          <a:p>
            <a:endParaRPr lang="en-US" dirty="0">
              <a:solidFill>
                <a:schemeClr val="bg1"/>
              </a:solidFill>
            </a:endParaRPr>
          </a:p>
          <a:p>
            <a:pPr lvl="1"/>
            <a:endParaRPr lang="en-US" dirty="0">
              <a:solidFill>
                <a:schemeClr val="bg1"/>
              </a:solidFill>
            </a:endParaRPr>
          </a:p>
        </p:txBody>
      </p:sp>
      <p:sp>
        <p:nvSpPr>
          <p:cNvPr id="4" name="Content Placeholder 2">
            <a:extLst>
              <a:ext uri="{FF2B5EF4-FFF2-40B4-BE49-F238E27FC236}">
                <a16:creationId xmlns:a16="http://schemas.microsoft.com/office/drawing/2014/main" id="{49872163-E8DD-CFB6-51D6-560B5B4B8232}"/>
              </a:ext>
            </a:extLst>
          </p:cNvPr>
          <p:cNvSpPr txBox="1">
            <a:spLocks/>
          </p:cNvSpPr>
          <p:nvPr/>
        </p:nvSpPr>
        <p:spPr>
          <a:xfrm>
            <a:off x="893602" y="1358787"/>
            <a:ext cx="108276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300" dirty="0">
              <a:solidFill>
                <a:schemeClr val="bg1"/>
              </a:solidFill>
            </a:endParaRPr>
          </a:p>
        </p:txBody>
      </p:sp>
      <p:sp>
        <p:nvSpPr>
          <p:cNvPr id="7" name="Content Placeholder 2">
            <a:extLst>
              <a:ext uri="{FF2B5EF4-FFF2-40B4-BE49-F238E27FC236}">
                <a16:creationId xmlns:a16="http://schemas.microsoft.com/office/drawing/2014/main" id="{3DE94475-3372-4561-3B7F-B28A12A8AB6A}"/>
              </a:ext>
            </a:extLst>
          </p:cNvPr>
          <p:cNvSpPr txBox="1">
            <a:spLocks/>
          </p:cNvSpPr>
          <p:nvPr/>
        </p:nvSpPr>
        <p:spPr>
          <a:xfrm>
            <a:off x="1972912" y="1145887"/>
            <a:ext cx="34955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00" dirty="0">
                <a:solidFill>
                  <a:schemeClr val="bg1"/>
                </a:solidFill>
              </a:rPr>
              <a:t>Normal Samples</a:t>
            </a:r>
            <a:endParaRPr lang="en-US" sz="1900" dirty="0">
              <a:solidFill>
                <a:schemeClr val="bg1"/>
              </a:solidFill>
            </a:endParaRPr>
          </a:p>
        </p:txBody>
      </p:sp>
      <p:sp>
        <p:nvSpPr>
          <p:cNvPr id="10" name="TextBox 9">
            <a:extLst>
              <a:ext uri="{FF2B5EF4-FFF2-40B4-BE49-F238E27FC236}">
                <a16:creationId xmlns:a16="http://schemas.microsoft.com/office/drawing/2014/main" id="{5A33CCA8-974E-2E63-CC6C-47D596D1214E}"/>
              </a:ext>
            </a:extLst>
          </p:cNvPr>
          <p:cNvSpPr txBox="1"/>
          <p:nvPr/>
        </p:nvSpPr>
        <p:spPr>
          <a:xfrm>
            <a:off x="2619272" y="5544098"/>
            <a:ext cx="633250" cy="369332"/>
          </a:xfrm>
          <a:prstGeom prst="rect">
            <a:avLst/>
          </a:prstGeom>
          <a:noFill/>
        </p:spPr>
        <p:txBody>
          <a:bodyPr wrap="none" rtlCol="0">
            <a:spAutoFit/>
          </a:bodyPr>
          <a:lstStyle/>
          <a:p>
            <a:r>
              <a:rPr lang="en-US" dirty="0">
                <a:solidFill>
                  <a:schemeClr val="bg1"/>
                </a:solidFill>
              </a:rPr>
              <a:t>MAX</a:t>
            </a:r>
          </a:p>
        </p:txBody>
      </p:sp>
      <p:sp>
        <p:nvSpPr>
          <p:cNvPr id="13" name="Content Placeholder 2">
            <a:extLst>
              <a:ext uri="{FF2B5EF4-FFF2-40B4-BE49-F238E27FC236}">
                <a16:creationId xmlns:a16="http://schemas.microsoft.com/office/drawing/2014/main" id="{C4102A90-FBA9-9254-CA2D-101C3F0E4E7B}"/>
              </a:ext>
            </a:extLst>
          </p:cNvPr>
          <p:cNvSpPr txBox="1">
            <a:spLocks/>
          </p:cNvSpPr>
          <p:nvPr/>
        </p:nvSpPr>
        <p:spPr>
          <a:xfrm>
            <a:off x="7968724" y="1145887"/>
            <a:ext cx="34955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00" dirty="0">
                <a:solidFill>
                  <a:schemeClr val="bg1"/>
                </a:solidFill>
              </a:rPr>
              <a:t>Tumor Samples</a:t>
            </a:r>
            <a:endParaRPr lang="en-US" sz="1900" dirty="0">
              <a:solidFill>
                <a:schemeClr val="bg1"/>
              </a:solidFill>
            </a:endParaRPr>
          </a:p>
        </p:txBody>
      </p:sp>
      <p:sp>
        <p:nvSpPr>
          <p:cNvPr id="17" name="TextBox 16">
            <a:extLst>
              <a:ext uri="{FF2B5EF4-FFF2-40B4-BE49-F238E27FC236}">
                <a16:creationId xmlns:a16="http://schemas.microsoft.com/office/drawing/2014/main" id="{7A34DAAB-99DA-BED6-FD82-C4B396317F07}"/>
              </a:ext>
            </a:extLst>
          </p:cNvPr>
          <p:cNvSpPr txBox="1"/>
          <p:nvPr/>
        </p:nvSpPr>
        <p:spPr>
          <a:xfrm>
            <a:off x="8815635" y="3332143"/>
            <a:ext cx="633250" cy="369332"/>
          </a:xfrm>
          <a:prstGeom prst="rect">
            <a:avLst/>
          </a:prstGeom>
          <a:noFill/>
        </p:spPr>
        <p:txBody>
          <a:bodyPr wrap="none" rtlCol="0">
            <a:spAutoFit/>
          </a:bodyPr>
          <a:lstStyle/>
          <a:p>
            <a:r>
              <a:rPr lang="en-US" dirty="0">
                <a:solidFill>
                  <a:schemeClr val="bg1"/>
                </a:solidFill>
              </a:rPr>
              <a:t>MAX</a:t>
            </a:r>
          </a:p>
        </p:txBody>
      </p:sp>
      <p:pic>
        <p:nvPicPr>
          <p:cNvPr id="2050" name="Picture 2">
            <a:extLst>
              <a:ext uri="{FF2B5EF4-FFF2-40B4-BE49-F238E27FC236}">
                <a16:creationId xmlns:a16="http://schemas.microsoft.com/office/drawing/2014/main" id="{11C511F5-747D-CC7B-BCF5-491DE6266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91" y="1641991"/>
            <a:ext cx="5851572" cy="46833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183A0AE-3DEA-0BB2-B699-BF131D140D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8" t="9613" r="62564" b="10130"/>
          <a:stretch/>
        </p:blipFill>
        <p:spPr bwMode="auto">
          <a:xfrm>
            <a:off x="3157098" y="2015145"/>
            <a:ext cx="2747619" cy="26926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EB8A001-4507-AECE-BEFB-CE8E7F5C0D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91" t="9279" r="62055" b="9882"/>
          <a:stretch/>
        </p:blipFill>
        <p:spPr bwMode="auto">
          <a:xfrm>
            <a:off x="9099348" y="2006000"/>
            <a:ext cx="2748043" cy="27160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EC38A0-B6A6-C91C-BFD7-6FB7941781C2}"/>
              </a:ext>
            </a:extLst>
          </p:cNvPr>
          <p:cNvSpPr txBox="1"/>
          <p:nvPr/>
        </p:nvSpPr>
        <p:spPr>
          <a:xfrm>
            <a:off x="3403950" y="4722018"/>
            <a:ext cx="2405467" cy="276999"/>
          </a:xfrm>
          <a:prstGeom prst="rect">
            <a:avLst/>
          </a:prstGeom>
          <a:noFill/>
        </p:spPr>
        <p:txBody>
          <a:bodyPr wrap="none" rtlCol="0">
            <a:spAutoFit/>
          </a:bodyPr>
          <a:lstStyle/>
          <a:p>
            <a:r>
              <a:rPr lang="en-US" sz="1200" dirty="0"/>
              <a:t>Image (Highest Value of Contrast)</a:t>
            </a:r>
          </a:p>
        </p:txBody>
      </p:sp>
      <p:sp>
        <p:nvSpPr>
          <p:cNvPr id="5" name="Content Placeholder 2">
            <a:extLst>
              <a:ext uri="{FF2B5EF4-FFF2-40B4-BE49-F238E27FC236}">
                <a16:creationId xmlns:a16="http://schemas.microsoft.com/office/drawing/2014/main" id="{1948003E-58BA-27FD-D585-02411C2F4E29}"/>
              </a:ext>
            </a:extLst>
          </p:cNvPr>
          <p:cNvSpPr txBox="1">
            <a:spLocks/>
          </p:cNvSpPr>
          <p:nvPr/>
        </p:nvSpPr>
        <p:spPr>
          <a:xfrm>
            <a:off x="5308113" y="624593"/>
            <a:ext cx="34955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Contrast</a:t>
            </a:r>
          </a:p>
        </p:txBody>
      </p:sp>
      <p:sp>
        <p:nvSpPr>
          <p:cNvPr id="9" name="TextBox 8">
            <a:extLst>
              <a:ext uri="{FF2B5EF4-FFF2-40B4-BE49-F238E27FC236}">
                <a16:creationId xmlns:a16="http://schemas.microsoft.com/office/drawing/2014/main" id="{CCB2ED99-B28A-5B2B-85BF-0CC4AB0B2DAF}"/>
              </a:ext>
            </a:extLst>
          </p:cNvPr>
          <p:cNvSpPr txBox="1"/>
          <p:nvPr/>
        </p:nvSpPr>
        <p:spPr>
          <a:xfrm>
            <a:off x="9343165" y="4722017"/>
            <a:ext cx="2405467" cy="276999"/>
          </a:xfrm>
          <a:prstGeom prst="rect">
            <a:avLst/>
          </a:prstGeom>
          <a:noFill/>
        </p:spPr>
        <p:txBody>
          <a:bodyPr wrap="none" rtlCol="0">
            <a:spAutoFit/>
          </a:bodyPr>
          <a:lstStyle/>
          <a:p>
            <a:r>
              <a:rPr lang="en-US" sz="1200" dirty="0"/>
              <a:t>Image (Highest Value of Contrast)</a:t>
            </a:r>
          </a:p>
        </p:txBody>
      </p:sp>
      <p:sp>
        <p:nvSpPr>
          <p:cNvPr id="11" name="Rectangle 10">
            <a:extLst>
              <a:ext uri="{FF2B5EF4-FFF2-40B4-BE49-F238E27FC236}">
                <a16:creationId xmlns:a16="http://schemas.microsoft.com/office/drawing/2014/main" id="{3C133CE2-415F-327F-BFD0-22CC7C729B5E}"/>
              </a:ext>
            </a:extLst>
          </p:cNvPr>
          <p:cNvSpPr/>
          <p:nvPr/>
        </p:nvSpPr>
        <p:spPr>
          <a:xfrm>
            <a:off x="8854529" y="6037685"/>
            <a:ext cx="941013" cy="2436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629EBE2-39E1-E7CD-2E8E-7040B7B2BA57}"/>
              </a:ext>
            </a:extLst>
          </p:cNvPr>
          <p:cNvSpPr txBox="1"/>
          <p:nvPr/>
        </p:nvSpPr>
        <p:spPr>
          <a:xfrm>
            <a:off x="8719470" y="6037685"/>
            <a:ext cx="126406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Value of Contrast</a:t>
            </a:r>
          </a:p>
        </p:txBody>
      </p:sp>
      <p:sp>
        <p:nvSpPr>
          <p:cNvPr id="15" name="Rectangle 14">
            <a:extLst>
              <a:ext uri="{FF2B5EF4-FFF2-40B4-BE49-F238E27FC236}">
                <a16:creationId xmlns:a16="http://schemas.microsoft.com/office/drawing/2014/main" id="{A5133C12-8695-7489-E1B4-8DE10963CFE6}"/>
              </a:ext>
            </a:extLst>
          </p:cNvPr>
          <p:cNvSpPr/>
          <p:nvPr/>
        </p:nvSpPr>
        <p:spPr>
          <a:xfrm>
            <a:off x="2866964" y="6066255"/>
            <a:ext cx="1033150" cy="228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998828A-DA01-6EFF-FB13-2F29FEDDB93C}"/>
              </a:ext>
            </a:extLst>
          </p:cNvPr>
          <p:cNvSpPr txBox="1"/>
          <p:nvPr/>
        </p:nvSpPr>
        <p:spPr>
          <a:xfrm>
            <a:off x="2751507" y="6037685"/>
            <a:ext cx="126406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Value of Contrast</a:t>
            </a:r>
          </a:p>
        </p:txBody>
      </p:sp>
      <p:sp>
        <p:nvSpPr>
          <p:cNvPr id="16" name="TextBox 15">
            <a:extLst>
              <a:ext uri="{FF2B5EF4-FFF2-40B4-BE49-F238E27FC236}">
                <a16:creationId xmlns:a16="http://schemas.microsoft.com/office/drawing/2014/main" id="{DC113FD8-E17D-027C-BB37-7B72AB006111}"/>
              </a:ext>
            </a:extLst>
          </p:cNvPr>
          <p:cNvSpPr txBox="1"/>
          <p:nvPr/>
        </p:nvSpPr>
        <p:spPr>
          <a:xfrm>
            <a:off x="2653456" y="6397955"/>
            <a:ext cx="6961073" cy="369332"/>
          </a:xfrm>
          <a:prstGeom prst="rect">
            <a:avLst/>
          </a:prstGeom>
          <a:solidFill>
            <a:srgbClr val="FF0000"/>
          </a:solidFill>
        </p:spPr>
        <p:txBody>
          <a:bodyPr wrap="none" rtlCol="0">
            <a:spAutoFit/>
          </a:bodyPr>
          <a:lstStyle/>
          <a:p>
            <a:r>
              <a:rPr lang="en-US" dirty="0">
                <a:solidFill>
                  <a:schemeClr val="bg1"/>
                </a:solidFill>
              </a:rPr>
              <a:t>Tumor samples demonstrated (on average) a higher value of contrast</a:t>
            </a:r>
          </a:p>
        </p:txBody>
      </p:sp>
    </p:spTree>
    <p:extLst>
      <p:ext uri="{BB962C8B-B14F-4D97-AF65-F5344CB8AC3E}">
        <p14:creationId xmlns:p14="http://schemas.microsoft.com/office/powerpoint/2010/main" val="9104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3B3A67FC-1524-BDFC-2344-F32E36BC72F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0DABC735-6D16-92EE-9741-E79003260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27" y="1609945"/>
            <a:ext cx="5858149" cy="46885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FF24ABA-0E5B-6802-D04C-70E3EC0A8C9A}"/>
              </a:ext>
            </a:extLst>
          </p:cNvPr>
          <p:cNvSpPr>
            <a:spLocks noGrp="1"/>
          </p:cNvSpPr>
          <p:nvPr>
            <p:ph type="title"/>
          </p:nvPr>
        </p:nvSpPr>
        <p:spPr>
          <a:xfrm>
            <a:off x="192691" y="-81858"/>
            <a:ext cx="10515600" cy="1325563"/>
          </a:xfrm>
        </p:spPr>
        <p:txBody>
          <a:bodyPr/>
          <a:lstStyle/>
          <a:p>
            <a:r>
              <a:rPr lang="en-US" dirty="0">
                <a:solidFill>
                  <a:schemeClr val="bg1"/>
                </a:solidFill>
              </a:rPr>
              <a:t>Real Data Results:</a:t>
            </a:r>
          </a:p>
        </p:txBody>
      </p:sp>
      <p:sp>
        <p:nvSpPr>
          <p:cNvPr id="3" name="Content Placeholder 2">
            <a:extLst>
              <a:ext uri="{FF2B5EF4-FFF2-40B4-BE49-F238E27FC236}">
                <a16:creationId xmlns:a16="http://schemas.microsoft.com/office/drawing/2014/main" id="{4CC15E37-F1AB-66AA-2DEE-F1819D0CE365}"/>
              </a:ext>
            </a:extLst>
          </p:cNvPr>
          <p:cNvSpPr>
            <a:spLocks noGrp="1"/>
          </p:cNvSpPr>
          <p:nvPr>
            <p:ph idx="1"/>
          </p:nvPr>
        </p:nvSpPr>
        <p:spPr>
          <a:xfrm>
            <a:off x="3481798" y="1358787"/>
            <a:ext cx="7244207" cy="4351338"/>
          </a:xfrm>
        </p:spPr>
        <p:txBody>
          <a:bodyPr>
            <a:normAutofit/>
          </a:bodyPr>
          <a:lstStyle/>
          <a:p>
            <a:pPr lvl="1"/>
            <a:endParaRPr lang="en-US" dirty="0">
              <a:solidFill>
                <a:schemeClr val="bg1"/>
              </a:solidFill>
            </a:endParaRPr>
          </a:p>
          <a:p>
            <a:endParaRPr lang="en-US" dirty="0">
              <a:solidFill>
                <a:schemeClr val="bg1"/>
              </a:solidFill>
            </a:endParaRPr>
          </a:p>
          <a:p>
            <a:pPr lvl="1"/>
            <a:endParaRPr lang="en-US" dirty="0">
              <a:solidFill>
                <a:schemeClr val="bg1"/>
              </a:solidFill>
            </a:endParaRPr>
          </a:p>
        </p:txBody>
      </p:sp>
      <p:sp>
        <p:nvSpPr>
          <p:cNvPr id="4" name="Content Placeholder 2">
            <a:extLst>
              <a:ext uri="{FF2B5EF4-FFF2-40B4-BE49-F238E27FC236}">
                <a16:creationId xmlns:a16="http://schemas.microsoft.com/office/drawing/2014/main" id="{415955B3-22D7-5BC7-264E-F1C079579B0C}"/>
              </a:ext>
            </a:extLst>
          </p:cNvPr>
          <p:cNvSpPr txBox="1">
            <a:spLocks/>
          </p:cNvSpPr>
          <p:nvPr/>
        </p:nvSpPr>
        <p:spPr>
          <a:xfrm>
            <a:off x="893602" y="1358787"/>
            <a:ext cx="108276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300" dirty="0">
              <a:solidFill>
                <a:schemeClr val="bg1"/>
              </a:solidFill>
            </a:endParaRPr>
          </a:p>
        </p:txBody>
      </p:sp>
      <p:sp>
        <p:nvSpPr>
          <p:cNvPr id="14" name="TextBox 13">
            <a:extLst>
              <a:ext uri="{FF2B5EF4-FFF2-40B4-BE49-F238E27FC236}">
                <a16:creationId xmlns:a16="http://schemas.microsoft.com/office/drawing/2014/main" id="{078876D6-3056-D693-D9DA-FBAF18FF74B2}"/>
              </a:ext>
            </a:extLst>
          </p:cNvPr>
          <p:cNvSpPr txBox="1"/>
          <p:nvPr/>
        </p:nvSpPr>
        <p:spPr>
          <a:xfrm>
            <a:off x="8861982" y="5358479"/>
            <a:ext cx="590226" cy="369332"/>
          </a:xfrm>
          <a:prstGeom prst="rect">
            <a:avLst/>
          </a:prstGeom>
          <a:noFill/>
        </p:spPr>
        <p:txBody>
          <a:bodyPr wrap="none" rtlCol="0">
            <a:spAutoFit/>
          </a:bodyPr>
          <a:lstStyle/>
          <a:p>
            <a:r>
              <a:rPr lang="en-US" dirty="0">
                <a:solidFill>
                  <a:schemeClr val="bg1"/>
                </a:solidFill>
              </a:rPr>
              <a:t>MIN</a:t>
            </a:r>
          </a:p>
        </p:txBody>
      </p:sp>
      <p:pic>
        <p:nvPicPr>
          <p:cNvPr id="6150" name="Picture 6">
            <a:extLst>
              <a:ext uri="{FF2B5EF4-FFF2-40B4-BE49-F238E27FC236}">
                <a16:creationId xmlns:a16="http://schemas.microsoft.com/office/drawing/2014/main" id="{0BB43185-4A06-2D34-CF01-D5D4A8186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160" y="1609945"/>
            <a:ext cx="5858149" cy="468858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1175AD49-BADC-CA26-F101-C53C530EFC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6" t="9712" r="62609" b="10647"/>
          <a:stretch/>
        </p:blipFill>
        <p:spPr bwMode="auto">
          <a:xfrm>
            <a:off x="9252060" y="1994801"/>
            <a:ext cx="2555647" cy="25436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506069BE-50F3-1886-F5C8-E6A46C2ADB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5" t="9651" r="63061" b="10374"/>
          <a:stretch/>
        </p:blipFill>
        <p:spPr bwMode="auto">
          <a:xfrm>
            <a:off x="3225705" y="2022487"/>
            <a:ext cx="2632436" cy="259973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A5B4117-B208-17E3-5B6A-66BE9F4351FA}"/>
              </a:ext>
            </a:extLst>
          </p:cNvPr>
          <p:cNvSpPr txBox="1">
            <a:spLocks/>
          </p:cNvSpPr>
          <p:nvPr/>
        </p:nvSpPr>
        <p:spPr>
          <a:xfrm>
            <a:off x="1912940" y="1121044"/>
            <a:ext cx="34955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00" dirty="0">
                <a:solidFill>
                  <a:schemeClr val="bg1"/>
                </a:solidFill>
              </a:rPr>
              <a:t>Normal Samples</a:t>
            </a:r>
            <a:endParaRPr lang="en-US" sz="1900" dirty="0">
              <a:solidFill>
                <a:schemeClr val="bg1"/>
              </a:solidFill>
            </a:endParaRPr>
          </a:p>
        </p:txBody>
      </p:sp>
      <p:sp>
        <p:nvSpPr>
          <p:cNvPr id="9" name="Content Placeholder 2">
            <a:extLst>
              <a:ext uri="{FF2B5EF4-FFF2-40B4-BE49-F238E27FC236}">
                <a16:creationId xmlns:a16="http://schemas.microsoft.com/office/drawing/2014/main" id="{EC88D116-722B-DEEC-86C2-41CA35783F65}"/>
              </a:ext>
            </a:extLst>
          </p:cNvPr>
          <p:cNvSpPr txBox="1">
            <a:spLocks/>
          </p:cNvSpPr>
          <p:nvPr/>
        </p:nvSpPr>
        <p:spPr>
          <a:xfrm>
            <a:off x="7908752" y="1121044"/>
            <a:ext cx="34955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00" dirty="0">
                <a:solidFill>
                  <a:schemeClr val="bg1"/>
                </a:solidFill>
              </a:rPr>
              <a:t>Tumor Samples</a:t>
            </a:r>
            <a:endParaRPr lang="en-US" sz="1900" dirty="0">
              <a:solidFill>
                <a:schemeClr val="bg1"/>
              </a:solidFill>
            </a:endParaRPr>
          </a:p>
        </p:txBody>
      </p:sp>
      <p:sp>
        <p:nvSpPr>
          <p:cNvPr id="10" name="TextBox 9">
            <a:extLst>
              <a:ext uri="{FF2B5EF4-FFF2-40B4-BE49-F238E27FC236}">
                <a16:creationId xmlns:a16="http://schemas.microsoft.com/office/drawing/2014/main" id="{B7A45E26-A4FE-61B9-7FB9-B025B655A90D}"/>
              </a:ext>
            </a:extLst>
          </p:cNvPr>
          <p:cNvSpPr txBox="1"/>
          <p:nvPr/>
        </p:nvSpPr>
        <p:spPr>
          <a:xfrm>
            <a:off x="3404937" y="4617823"/>
            <a:ext cx="2405467" cy="276999"/>
          </a:xfrm>
          <a:prstGeom prst="rect">
            <a:avLst/>
          </a:prstGeom>
          <a:noFill/>
        </p:spPr>
        <p:txBody>
          <a:bodyPr wrap="none" rtlCol="0">
            <a:spAutoFit/>
          </a:bodyPr>
          <a:lstStyle/>
          <a:p>
            <a:r>
              <a:rPr lang="en-US" sz="1200" dirty="0"/>
              <a:t>Image (Highest Value of Contrast)</a:t>
            </a:r>
          </a:p>
        </p:txBody>
      </p:sp>
      <p:sp>
        <p:nvSpPr>
          <p:cNvPr id="11" name="TextBox 10">
            <a:extLst>
              <a:ext uri="{FF2B5EF4-FFF2-40B4-BE49-F238E27FC236}">
                <a16:creationId xmlns:a16="http://schemas.microsoft.com/office/drawing/2014/main" id="{1FC8CD08-EAAF-33FA-F40D-4BB25ADAA45D}"/>
              </a:ext>
            </a:extLst>
          </p:cNvPr>
          <p:cNvSpPr txBox="1"/>
          <p:nvPr/>
        </p:nvSpPr>
        <p:spPr>
          <a:xfrm>
            <a:off x="9382527" y="4550337"/>
            <a:ext cx="2405467" cy="276999"/>
          </a:xfrm>
          <a:prstGeom prst="rect">
            <a:avLst/>
          </a:prstGeom>
          <a:noFill/>
        </p:spPr>
        <p:txBody>
          <a:bodyPr wrap="none" rtlCol="0">
            <a:spAutoFit/>
          </a:bodyPr>
          <a:lstStyle/>
          <a:p>
            <a:r>
              <a:rPr lang="en-US" sz="1200" dirty="0"/>
              <a:t>Image (Highest Value of Contrast)</a:t>
            </a:r>
          </a:p>
        </p:txBody>
      </p:sp>
      <p:sp>
        <p:nvSpPr>
          <p:cNvPr id="12" name="Content Placeholder 2">
            <a:extLst>
              <a:ext uri="{FF2B5EF4-FFF2-40B4-BE49-F238E27FC236}">
                <a16:creationId xmlns:a16="http://schemas.microsoft.com/office/drawing/2014/main" id="{0167F5A1-E4B5-C5B2-C0DA-F3702658162C}"/>
              </a:ext>
            </a:extLst>
          </p:cNvPr>
          <p:cNvSpPr txBox="1">
            <a:spLocks/>
          </p:cNvSpPr>
          <p:nvPr/>
        </p:nvSpPr>
        <p:spPr>
          <a:xfrm>
            <a:off x="4950819" y="704089"/>
            <a:ext cx="34955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Homogeneity</a:t>
            </a:r>
          </a:p>
        </p:txBody>
      </p:sp>
      <p:sp>
        <p:nvSpPr>
          <p:cNvPr id="17" name="Rectangle 16">
            <a:extLst>
              <a:ext uri="{FF2B5EF4-FFF2-40B4-BE49-F238E27FC236}">
                <a16:creationId xmlns:a16="http://schemas.microsoft.com/office/drawing/2014/main" id="{4CCD9F82-C827-46DE-A4DA-A5ABA2978637}"/>
              </a:ext>
            </a:extLst>
          </p:cNvPr>
          <p:cNvSpPr/>
          <p:nvPr/>
        </p:nvSpPr>
        <p:spPr>
          <a:xfrm>
            <a:off x="2378520" y="6018026"/>
            <a:ext cx="1945108" cy="1975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6DDB0E-CE3A-8EAF-3112-C3C331D4160A}"/>
              </a:ext>
            </a:extLst>
          </p:cNvPr>
          <p:cNvSpPr/>
          <p:nvPr/>
        </p:nvSpPr>
        <p:spPr>
          <a:xfrm>
            <a:off x="8483850" y="6066766"/>
            <a:ext cx="1945108" cy="1975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08EAF-ACBE-AA2C-3A87-80A11BFE9B5E}"/>
              </a:ext>
            </a:extLst>
          </p:cNvPr>
          <p:cNvSpPr txBox="1"/>
          <p:nvPr/>
        </p:nvSpPr>
        <p:spPr>
          <a:xfrm>
            <a:off x="8651614" y="5982890"/>
            <a:ext cx="1581459"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Value of Homogeneity</a:t>
            </a:r>
          </a:p>
        </p:txBody>
      </p:sp>
      <p:sp>
        <p:nvSpPr>
          <p:cNvPr id="19" name="TextBox 18">
            <a:extLst>
              <a:ext uri="{FF2B5EF4-FFF2-40B4-BE49-F238E27FC236}">
                <a16:creationId xmlns:a16="http://schemas.microsoft.com/office/drawing/2014/main" id="{E1CBDA3B-7175-E482-4398-FC7B99187910}"/>
              </a:ext>
            </a:extLst>
          </p:cNvPr>
          <p:cNvSpPr txBox="1"/>
          <p:nvPr/>
        </p:nvSpPr>
        <p:spPr>
          <a:xfrm>
            <a:off x="2560345" y="5978325"/>
            <a:ext cx="1581459"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Value of Homogeneity</a:t>
            </a:r>
          </a:p>
        </p:txBody>
      </p:sp>
      <p:sp>
        <p:nvSpPr>
          <p:cNvPr id="20" name="TextBox 19">
            <a:extLst>
              <a:ext uri="{FF2B5EF4-FFF2-40B4-BE49-F238E27FC236}">
                <a16:creationId xmlns:a16="http://schemas.microsoft.com/office/drawing/2014/main" id="{305396CC-C034-FF3B-20C9-3FAC4B2D8ED4}"/>
              </a:ext>
            </a:extLst>
          </p:cNvPr>
          <p:cNvSpPr txBox="1"/>
          <p:nvPr/>
        </p:nvSpPr>
        <p:spPr>
          <a:xfrm>
            <a:off x="2401610" y="6379439"/>
            <a:ext cx="7479099" cy="369332"/>
          </a:xfrm>
          <a:prstGeom prst="rect">
            <a:avLst/>
          </a:prstGeom>
          <a:solidFill>
            <a:srgbClr val="FF0000"/>
          </a:solidFill>
        </p:spPr>
        <p:txBody>
          <a:bodyPr wrap="none" rtlCol="0">
            <a:spAutoFit/>
          </a:bodyPr>
          <a:lstStyle/>
          <a:p>
            <a:r>
              <a:rPr lang="en-US" dirty="0">
                <a:solidFill>
                  <a:schemeClr val="bg1"/>
                </a:solidFill>
              </a:rPr>
              <a:t>Normal samples demonstrated (on average) a higher value of homogeneity</a:t>
            </a:r>
          </a:p>
        </p:txBody>
      </p:sp>
    </p:spTree>
    <p:extLst>
      <p:ext uri="{BB962C8B-B14F-4D97-AF65-F5344CB8AC3E}">
        <p14:creationId xmlns:p14="http://schemas.microsoft.com/office/powerpoint/2010/main" val="22475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B3204EB9-D1CA-CBE0-6747-5486395A264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1F773B0-2655-6FD0-E44A-3150CBCBF13F}"/>
              </a:ext>
            </a:extLst>
          </p:cNvPr>
          <p:cNvSpPr/>
          <p:nvPr/>
        </p:nvSpPr>
        <p:spPr>
          <a:xfrm>
            <a:off x="1243584" y="960120"/>
            <a:ext cx="9930383" cy="44805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A3B1311-A081-C2D8-B0F0-49010A6692AD}"/>
              </a:ext>
            </a:extLst>
          </p:cNvPr>
          <p:cNvSpPr/>
          <p:nvPr/>
        </p:nvSpPr>
        <p:spPr>
          <a:xfrm>
            <a:off x="1715849" y="1542691"/>
            <a:ext cx="9458117" cy="5029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E4CB41-1933-26B6-69F7-F63670550E78}"/>
              </a:ext>
            </a:extLst>
          </p:cNvPr>
          <p:cNvSpPr>
            <a:spLocks noGrp="1"/>
          </p:cNvSpPr>
          <p:nvPr>
            <p:ph type="title"/>
          </p:nvPr>
        </p:nvSpPr>
        <p:spPr>
          <a:xfrm>
            <a:off x="176349" y="-79013"/>
            <a:ext cx="10515600" cy="1325563"/>
          </a:xfrm>
        </p:spPr>
        <p:txBody>
          <a:bodyPr/>
          <a:lstStyle/>
          <a:p>
            <a:r>
              <a:rPr lang="en-US" dirty="0">
                <a:solidFill>
                  <a:schemeClr val="bg1"/>
                </a:solidFill>
              </a:rPr>
              <a:t>Mapping Real Data to Simulated Data</a:t>
            </a:r>
          </a:p>
        </p:txBody>
      </p:sp>
      <p:graphicFrame>
        <p:nvGraphicFramePr>
          <p:cNvPr id="7" name="Content Placeholder 6">
            <a:extLst>
              <a:ext uri="{FF2B5EF4-FFF2-40B4-BE49-F238E27FC236}">
                <a16:creationId xmlns:a16="http://schemas.microsoft.com/office/drawing/2014/main" id="{FB96E732-A5FD-5D88-EA7D-441796592E5A}"/>
              </a:ext>
            </a:extLst>
          </p:cNvPr>
          <p:cNvGraphicFramePr>
            <a:graphicFrameLocks noGrp="1"/>
          </p:cNvGraphicFramePr>
          <p:nvPr>
            <p:ph idx="1"/>
            <p:extLst>
              <p:ext uri="{D42A27DB-BD31-4B8C-83A1-F6EECF244321}">
                <p14:modId xmlns:p14="http://schemas.microsoft.com/office/powerpoint/2010/main" val="2970548749"/>
              </p:ext>
            </p:extLst>
          </p:nvPr>
        </p:nvGraphicFramePr>
        <p:xfrm>
          <a:off x="1715850" y="1556470"/>
          <a:ext cx="9458117" cy="5029200"/>
        </p:xfrm>
        <a:graphic>
          <a:graphicData uri="http://schemas.openxmlformats.org/drawingml/2006/table">
            <a:tbl>
              <a:tblPr firstRow="1" bandRow="1">
                <a:tableStyleId>{BC89EF96-8CEA-46FF-86C4-4CE0E7609802}</a:tableStyleId>
              </a:tblPr>
              <a:tblGrid>
                <a:gridCol w="1313699">
                  <a:extLst>
                    <a:ext uri="{9D8B030D-6E8A-4147-A177-3AD203B41FA5}">
                      <a16:colId xmlns:a16="http://schemas.microsoft.com/office/drawing/2014/main" val="60405945"/>
                    </a:ext>
                  </a:extLst>
                </a:gridCol>
                <a:gridCol w="1393163">
                  <a:extLst>
                    <a:ext uri="{9D8B030D-6E8A-4147-A177-3AD203B41FA5}">
                      <a16:colId xmlns:a16="http://schemas.microsoft.com/office/drawing/2014/main" val="3451979502"/>
                    </a:ext>
                  </a:extLst>
                </a:gridCol>
                <a:gridCol w="1393163">
                  <a:extLst>
                    <a:ext uri="{9D8B030D-6E8A-4147-A177-3AD203B41FA5}">
                      <a16:colId xmlns:a16="http://schemas.microsoft.com/office/drawing/2014/main" val="1149588462"/>
                    </a:ext>
                  </a:extLst>
                </a:gridCol>
                <a:gridCol w="1938836">
                  <a:extLst>
                    <a:ext uri="{9D8B030D-6E8A-4147-A177-3AD203B41FA5}">
                      <a16:colId xmlns:a16="http://schemas.microsoft.com/office/drawing/2014/main" val="3963755391"/>
                    </a:ext>
                  </a:extLst>
                </a:gridCol>
                <a:gridCol w="1844322">
                  <a:extLst>
                    <a:ext uri="{9D8B030D-6E8A-4147-A177-3AD203B41FA5}">
                      <a16:colId xmlns:a16="http://schemas.microsoft.com/office/drawing/2014/main" val="4118821197"/>
                    </a:ext>
                  </a:extLst>
                </a:gridCol>
                <a:gridCol w="1574934">
                  <a:extLst>
                    <a:ext uri="{9D8B030D-6E8A-4147-A177-3AD203B41FA5}">
                      <a16:colId xmlns:a16="http://schemas.microsoft.com/office/drawing/2014/main" val="2540634642"/>
                    </a:ext>
                  </a:extLst>
                </a:gridCol>
              </a:tblGrid>
              <a:tr h="331207">
                <a:tc>
                  <a:txBody>
                    <a:bodyPr/>
                    <a:lstStyle/>
                    <a:p>
                      <a:endParaRPr lang="en-US" sz="1600" dirty="0">
                        <a:solidFill>
                          <a:schemeClr val="tx1"/>
                        </a:solidFill>
                      </a:endParaRPr>
                    </a:p>
                  </a:txBody>
                  <a:tcPr/>
                </a:tc>
                <a:tc gridSpan="2">
                  <a:txBody>
                    <a:bodyPr/>
                    <a:lstStyle/>
                    <a:p>
                      <a:r>
                        <a:rPr lang="en-US" sz="1600" dirty="0">
                          <a:solidFill>
                            <a:schemeClr val="tx1"/>
                          </a:solidFill>
                        </a:rPr>
                        <a:t>Simulated Data</a:t>
                      </a:r>
                    </a:p>
                  </a:txBody>
                  <a:tcPr/>
                </a:tc>
                <a:tc hMerge="1">
                  <a:txBody>
                    <a:bodyPr/>
                    <a:lstStyle/>
                    <a:p>
                      <a:endParaRPr lang="en-US"/>
                    </a:p>
                  </a:txBody>
                  <a:tcPr/>
                </a:tc>
                <a:tc gridSpan="2">
                  <a:txBody>
                    <a:bodyPr/>
                    <a:lstStyle/>
                    <a:p>
                      <a:r>
                        <a:rPr lang="en-US" sz="1600" dirty="0">
                          <a:solidFill>
                            <a:schemeClr val="tx1"/>
                          </a:solidFill>
                        </a:rPr>
                        <a:t>Real Data</a:t>
                      </a:r>
                    </a:p>
                  </a:txBody>
                  <a:tcPr/>
                </a:tc>
                <a:tc hMerge="1">
                  <a:txBody>
                    <a:bodyPr/>
                    <a:lstStyle/>
                    <a:p>
                      <a:endParaRPr lang="en-US"/>
                    </a:p>
                  </a:txBody>
                  <a:tcPr/>
                </a:tc>
                <a:tc>
                  <a:txBody>
                    <a:bodyPr/>
                    <a:lstStyle/>
                    <a:p>
                      <a:r>
                        <a:rPr lang="en-US" sz="1600" dirty="0">
                          <a:solidFill>
                            <a:schemeClr val="tx1"/>
                          </a:solidFill>
                        </a:rPr>
                        <a:t>Match Status</a:t>
                      </a:r>
                    </a:p>
                  </a:txBody>
                  <a:tcPr/>
                </a:tc>
                <a:extLst>
                  <a:ext uri="{0D108BD9-81ED-4DB2-BD59-A6C34878D82A}">
                    <a16:rowId xmlns:a16="http://schemas.microsoft.com/office/drawing/2014/main" val="1145133165"/>
                  </a:ext>
                </a:extLst>
              </a:tr>
              <a:tr h="331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Feature #</a:t>
                      </a:r>
                    </a:p>
                  </a:txBody>
                  <a:tcPr/>
                </a:tc>
                <a:tc>
                  <a:txBody>
                    <a:bodyPr/>
                    <a:lstStyle/>
                    <a:p>
                      <a:r>
                        <a:rPr lang="en-US" sz="1600" dirty="0">
                          <a:solidFill>
                            <a:schemeClr val="tx1"/>
                          </a:solidFill>
                        </a:rPr>
                        <a:t>1 Circle</a:t>
                      </a:r>
                    </a:p>
                  </a:txBody>
                  <a:tcPr/>
                </a:tc>
                <a:tc>
                  <a:txBody>
                    <a:bodyPr/>
                    <a:lstStyle/>
                    <a:p>
                      <a:r>
                        <a:rPr lang="en-US" sz="1600" dirty="0">
                          <a:solidFill>
                            <a:schemeClr val="tx1"/>
                          </a:solidFill>
                        </a:rPr>
                        <a:t>51 Circles</a:t>
                      </a:r>
                    </a:p>
                  </a:txBody>
                  <a:tcPr/>
                </a:tc>
                <a:tc>
                  <a:txBody>
                    <a:bodyPr/>
                    <a:lstStyle/>
                    <a:p>
                      <a:r>
                        <a:rPr lang="en-US" sz="1600" dirty="0">
                          <a:solidFill>
                            <a:schemeClr val="tx1"/>
                          </a:solidFill>
                        </a:rPr>
                        <a:t>Normal</a:t>
                      </a:r>
                    </a:p>
                  </a:txBody>
                  <a:tcPr/>
                </a:tc>
                <a:tc>
                  <a:txBody>
                    <a:bodyPr/>
                    <a:lstStyle/>
                    <a:p>
                      <a:r>
                        <a:rPr lang="en-US" sz="1600" dirty="0">
                          <a:solidFill>
                            <a:schemeClr val="tx1"/>
                          </a:solidFill>
                        </a:rPr>
                        <a:t>Tumor</a:t>
                      </a:r>
                    </a:p>
                  </a:txBody>
                  <a:tcPr/>
                </a:tc>
                <a:tc>
                  <a:txBody>
                    <a:bodyPr/>
                    <a:lstStyle/>
                    <a:p>
                      <a:endParaRPr lang="en-US" sz="1600" dirty="0">
                        <a:solidFill>
                          <a:schemeClr val="tx1"/>
                        </a:solidFill>
                      </a:endParaRPr>
                    </a:p>
                  </a:txBody>
                  <a:tcPr/>
                </a:tc>
                <a:extLst>
                  <a:ext uri="{0D108BD9-81ED-4DB2-BD59-A6C34878D82A}">
                    <a16:rowId xmlns:a16="http://schemas.microsoft.com/office/drawing/2014/main" val="1709004966"/>
                  </a:ext>
                </a:extLst>
              </a:tr>
              <a:tr h="331207">
                <a:tc>
                  <a:txBody>
                    <a:bodyPr/>
                    <a:lstStyle/>
                    <a:p>
                      <a:r>
                        <a:rPr lang="en-US" sz="1600" dirty="0">
                          <a:solidFill>
                            <a:schemeClr val="tx1"/>
                          </a:solidFill>
                        </a:rPr>
                        <a:t>1</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No</a:t>
                      </a:r>
                    </a:p>
                  </a:txBody>
                  <a:tcPr>
                    <a:solidFill>
                      <a:srgbClr val="C00000"/>
                    </a:solidFill>
                  </a:tcPr>
                </a:tc>
                <a:extLst>
                  <a:ext uri="{0D108BD9-81ED-4DB2-BD59-A6C34878D82A}">
                    <a16:rowId xmlns:a16="http://schemas.microsoft.com/office/drawing/2014/main" val="2110133293"/>
                  </a:ext>
                </a:extLst>
              </a:tr>
              <a:tr h="331207">
                <a:tc>
                  <a:txBody>
                    <a:bodyPr/>
                    <a:lstStyle/>
                    <a:p>
                      <a:r>
                        <a:rPr lang="en-US" sz="1600" dirty="0">
                          <a:solidFill>
                            <a:schemeClr val="tx1"/>
                          </a:solidFill>
                        </a:rPr>
                        <a:t>2</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Yes</a:t>
                      </a:r>
                    </a:p>
                  </a:txBody>
                  <a:tcPr>
                    <a:solidFill>
                      <a:schemeClr val="tx2">
                        <a:lumMod val="50000"/>
                        <a:lumOff val="50000"/>
                      </a:schemeClr>
                    </a:solidFill>
                  </a:tcPr>
                </a:tc>
                <a:extLst>
                  <a:ext uri="{0D108BD9-81ED-4DB2-BD59-A6C34878D82A}">
                    <a16:rowId xmlns:a16="http://schemas.microsoft.com/office/drawing/2014/main" val="1439440430"/>
                  </a:ext>
                </a:extLst>
              </a:tr>
              <a:tr h="331207">
                <a:tc>
                  <a:txBody>
                    <a:bodyPr/>
                    <a:lstStyle/>
                    <a:p>
                      <a:r>
                        <a:rPr lang="en-US" sz="1600" dirty="0">
                          <a:solidFill>
                            <a:schemeClr val="tx1"/>
                          </a:solidFill>
                        </a:rPr>
                        <a:t>3</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Yes</a:t>
                      </a:r>
                    </a:p>
                  </a:txBody>
                  <a:tcPr>
                    <a:solidFill>
                      <a:schemeClr val="tx2">
                        <a:lumMod val="50000"/>
                        <a:lumOff val="50000"/>
                      </a:schemeClr>
                    </a:solidFill>
                  </a:tcPr>
                </a:tc>
                <a:extLst>
                  <a:ext uri="{0D108BD9-81ED-4DB2-BD59-A6C34878D82A}">
                    <a16:rowId xmlns:a16="http://schemas.microsoft.com/office/drawing/2014/main" val="1071543987"/>
                  </a:ext>
                </a:extLst>
              </a:tr>
              <a:tr h="331207">
                <a:tc>
                  <a:txBody>
                    <a:bodyPr/>
                    <a:lstStyle/>
                    <a:p>
                      <a:r>
                        <a:rPr lang="en-US" sz="1600" dirty="0">
                          <a:solidFill>
                            <a:schemeClr val="tx1"/>
                          </a:solidFill>
                        </a:rPr>
                        <a:t>4</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Yes</a:t>
                      </a:r>
                    </a:p>
                  </a:txBody>
                  <a:tcPr>
                    <a:solidFill>
                      <a:schemeClr val="tx2">
                        <a:lumMod val="50000"/>
                        <a:lumOff val="50000"/>
                      </a:schemeClr>
                    </a:solidFill>
                  </a:tcPr>
                </a:tc>
                <a:extLst>
                  <a:ext uri="{0D108BD9-81ED-4DB2-BD59-A6C34878D82A}">
                    <a16:rowId xmlns:a16="http://schemas.microsoft.com/office/drawing/2014/main" val="4128027273"/>
                  </a:ext>
                </a:extLst>
              </a:tr>
              <a:tr h="331207">
                <a:tc>
                  <a:txBody>
                    <a:bodyPr/>
                    <a:lstStyle/>
                    <a:p>
                      <a:r>
                        <a:rPr lang="en-US" sz="1600" dirty="0">
                          <a:solidFill>
                            <a:schemeClr val="tx1"/>
                          </a:solidFill>
                        </a:rPr>
                        <a:t>5</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No</a:t>
                      </a:r>
                    </a:p>
                  </a:txBody>
                  <a:tcPr>
                    <a:solidFill>
                      <a:srgbClr val="C00000"/>
                    </a:solidFill>
                  </a:tcPr>
                </a:tc>
                <a:extLst>
                  <a:ext uri="{0D108BD9-81ED-4DB2-BD59-A6C34878D82A}">
                    <a16:rowId xmlns:a16="http://schemas.microsoft.com/office/drawing/2014/main" val="2561201013"/>
                  </a:ext>
                </a:extLst>
              </a:tr>
              <a:tr h="331207">
                <a:tc>
                  <a:txBody>
                    <a:bodyPr/>
                    <a:lstStyle/>
                    <a:p>
                      <a:r>
                        <a:rPr lang="en-US" sz="1600" dirty="0">
                          <a:solidFill>
                            <a:schemeClr val="tx1"/>
                          </a:solidFill>
                        </a:rPr>
                        <a:t>6</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Yes</a:t>
                      </a:r>
                    </a:p>
                  </a:txBody>
                  <a:tcPr>
                    <a:solidFill>
                      <a:schemeClr val="tx2">
                        <a:lumMod val="50000"/>
                        <a:lumOff val="50000"/>
                      </a:schemeClr>
                    </a:solidFill>
                  </a:tcPr>
                </a:tc>
                <a:extLst>
                  <a:ext uri="{0D108BD9-81ED-4DB2-BD59-A6C34878D82A}">
                    <a16:rowId xmlns:a16="http://schemas.microsoft.com/office/drawing/2014/main" val="451615396"/>
                  </a:ext>
                </a:extLst>
              </a:tr>
              <a:tr h="331207">
                <a:tc>
                  <a:txBody>
                    <a:bodyPr/>
                    <a:lstStyle/>
                    <a:p>
                      <a:r>
                        <a:rPr lang="en-US" sz="1600" dirty="0">
                          <a:solidFill>
                            <a:schemeClr val="tx1"/>
                          </a:solidFill>
                        </a:rPr>
                        <a:t>7</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Yes</a:t>
                      </a:r>
                    </a:p>
                  </a:txBody>
                  <a:tcPr>
                    <a:solidFill>
                      <a:schemeClr val="tx2">
                        <a:lumMod val="50000"/>
                        <a:lumOff val="50000"/>
                      </a:schemeClr>
                    </a:solidFill>
                  </a:tcPr>
                </a:tc>
                <a:extLst>
                  <a:ext uri="{0D108BD9-81ED-4DB2-BD59-A6C34878D82A}">
                    <a16:rowId xmlns:a16="http://schemas.microsoft.com/office/drawing/2014/main" val="4057118485"/>
                  </a:ext>
                </a:extLst>
              </a:tr>
              <a:tr h="331207">
                <a:tc>
                  <a:txBody>
                    <a:bodyPr/>
                    <a:lstStyle/>
                    <a:p>
                      <a:r>
                        <a:rPr lang="en-US" sz="1600" dirty="0">
                          <a:solidFill>
                            <a:schemeClr val="tx1"/>
                          </a:solidFill>
                        </a:rPr>
                        <a:t>8</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Yes</a:t>
                      </a:r>
                    </a:p>
                  </a:txBody>
                  <a:tcPr>
                    <a:solidFill>
                      <a:schemeClr val="tx2">
                        <a:lumMod val="50000"/>
                        <a:lumOff val="50000"/>
                      </a:schemeClr>
                    </a:solidFill>
                  </a:tcPr>
                </a:tc>
                <a:extLst>
                  <a:ext uri="{0D108BD9-81ED-4DB2-BD59-A6C34878D82A}">
                    <a16:rowId xmlns:a16="http://schemas.microsoft.com/office/drawing/2014/main" val="2375052380"/>
                  </a:ext>
                </a:extLst>
              </a:tr>
              <a:tr h="331207">
                <a:tc>
                  <a:txBody>
                    <a:bodyPr/>
                    <a:lstStyle/>
                    <a:p>
                      <a:r>
                        <a:rPr lang="en-US" sz="1600" dirty="0">
                          <a:solidFill>
                            <a:schemeClr val="tx1"/>
                          </a:solidFill>
                        </a:rPr>
                        <a:t>9</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Yes</a:t>
                      </a:r>
                    </a:p>
                  </a:txBody>
                  <a:tcPr>
                    <a:solidFill>
                      <a:schemeClr val="tx2">
                        <a:lumMod val="50000"/>
                        <a:lumOff val="50000"/>
                      </a:schemeClr>
                    </a:solidFill>
                  </a:tcPr>
                </a:tc>
                <a:extLst>
                  <a:ext uri="{0D108BD9-81ED-4DB2-BD59-A6C34878D82A}">
                    <a16:rowId xmlns:a16="http://schemas.microsoft.com/office/drawing/2014/main" val="42306743"/>
                  </a:ext>
                </a:extLst>
              </a:tr>
              <a:tr h="331207">
                <a:tc>
                  <a:txBody>
                    <a:bodyPr/>
                    <a:lstStyle/>
                    <a:p>
                      <a:r>
                        <a:rPr lang="en-US" sz="1600" dirty="0">
                          <a:solidFill>
                            <a:schemeClr val="tx1"/>
                          </a:solidFill>
                        </a:rPr>
                        <a:t>10</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No</a:t>
                      </a:r>
                    </a:p>
                  </a:txBody>
                  <a:tcPr>
                    <a:solidFill>
                      <a:srgbClr val="C00000"/>
                    </a:solidFill>
                  </a:tcPr>
                </a:tc>
                <a:extLst>
                  <a:ext uri="{0D108BD9-81ED-4DB2-BD59-A6C34878D82A}">
                    <a16:rowId xmlns:a16="http://schemas.microsoft.com/office/drawing/2014/main" val="4260385642"/>
                  </a:ext>
                </a:extLst>
              </a:tr>
              <a:tr h="331207">
                <a:tc>
                  <a:txBody>
                    <a:bodyPr/>
                    <a:lstStyle/>
                    <a:p>
                      <a:r>
                        <a:rPr lang="en-US" sz="1600" dirty="0">
                          <a:solidFill>
                            <a:schemeClr val="tx1"/>
                          </a:solidFill>
                        </a:rPr>
                        <a:t>11</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Yes</a:t>
                      </a:r>
                    </a:p>
                  </a:txBody>
                  <a:tcPr>
                    <a:solidFill>
                      <a:schemeClr val="tx2">
                        <a:lumMod val="50000"/>
                        <a:lumOff val="50000"/>
                      </a:schemeClr>
                    </a:solidFill>
                  </a:tcPr>
                </a:tc>
                <a:extLst>
                  <a:ext uri="{0D108BD9-81ED-4DB2-BD59-A6C34878D82A}">
                    <a16:rowId xmlns:a16="http://schemas.microsoft.com/office/drawing/2014/main" val="3506456145"/>
                  </a:ext>
                </a:extLst>
              </a:tr>
              <a:tr h="331207">
                <a:tc>
                  <a:txBody>
                    <a:bodyPr/>
                    <a:lstStyle/>
                    <a:p>
                      <a:r>
                        <a:rPr lang="en-US" sz="1600" dirty="0">
                          <a:solidFill>
                            <a:schemeClr val="tx1"/>
                          </a:solidFill>
                        </a:rPr>
                        <a:t>12</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No</a:t>
                      </a:r>
                    </a:p>
                  </a:txBody>
                  <a:tcPr>
                    <a:solidFill>
                      <a:srgbClr val="C00000"/>
                    </a:solidFill>
                  </a:tcPr>
                </a:tc>
                <a:extLst>
                  <a:ext uri="{0D108BD9-81ED-4DB2-BD59-A6C34878D82A}">
                    <a16:rowId xmlns:a16="http://schemas.microsoft.com/office/drawing/2014/main" val="464159401"/>
                  </a:ext>
                </a:extLst>
              </a:tr>
              <a:tr h="331207">
                <a:tc>
                  <a:txBody>
                    <a:bodyPr/>
                    <a:lstStyle/>
                    <a:p>
                      <a:r>
                        <a:rPr lang="en-US" sz="1600" dirty="0">
                          <a:solidFill>
                            <a:schemeClr val="tx1"/>
                          </a:solidFill>
                        </a:rPr>
                        <a:t>13</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Higher</a:t>
                      </a:r>
                    </a:p>
                  </a:txBody>
                  <a:tcPr/>
                </a:tc>
                <a:tc>
                  <a:txBody>
                    <a:bodyPr/>
                    <a:lstStyle/>
                    <a:p>
                      <a:r>
                        <a:rPr lang="en-US" sz="1600" dirty="0">
                          <a:solidFill>
                            <a:schemeClr val="tx1"/>
                          </a:solidFill>
                        </a:rPr>
                        <a:t>Lower</a:t>
                      </a:r>
                    </a:p>
                  </a:txBody>
                  <a:tcPr/>
                </a:tc>
                <a:tc>
                  <a:txBody>
                    <a:bodyPr/>
                    <a:lstStyle/>
                    <a:p>
                      <a:r>
                        <a:rPr lang="en-US" sz="1600" dirty="0">
                          <a:solidFill>
                            <a:schemeClr val="tx1"/>
                          </a:solidFill>
                        </a:rPr>
                        <a:t>No</a:t>
                      </a:r>
                    </a:p>
                  </a:txBody>
                  <a:tcPr>
                    <a:solidFill>
                      <a:srgbClr val="C00000"/>
                    </a:solidFill>
                  </a:tcPr>
                </a:tc>
                <a:extLst>
                  <a:ext uri="{0D108BD9-81ED-4DB2-BD59-A6C34878D82A}">
                    <a16:rowId xmlns:a16="http://schemas.microsoft.com/office/drawing/2014/main" val="804355691"/>
                  </a:ext>
                </a:extLst>
              </a:tr>
            </a:tbl>
          </a:graphicData>
        </a:graphic>
      </p:graphicFrame>
      <p:sp>
        <p:nvSpPr>
          <p:cNvPr id="5" name="TextBox 4">
            <a:extLst>
              <a:ext uri="{FF2B5EF4-FFF2-40B4-BE49-F238E27FC236}">
                <a16:creationId xmlns:a16="http://schemas.microsoft.com/office/drawing/2014/main" id="{0A9870C9-7023-F4D3-49B7-99271C207DCC}"/>
              </a:ext>
            </a:extLst>
          </p:cNvPr>
          <p:cNvSpPr txBox="1"/>
          <p:nvPr/>
        </p:nvSpPr>
        <p:spPr>
          <a:xfrm>
            <a:off x="787822" y="980346"/>
            <a:ext cx="10616356" cy="369332"/>
          </a:xfrm>
          <a:prstGeom prst="rect">
            <a:avLst/>
          </a:prstGeom>
          <a:noFill/>
        </p:spPr>
        <p:txBody>
          <a:bodyPr wrap="square">
            <a:spAutoFit/>
          </a:bodyPr>
          <a:lstStyle/>
          <a:p>
            <a:pPr lvl="1"/>
            <a:r>
              <a:rPr lang="en-US" sz="1800" dirty="0"/>
              <a:t>Tumorous samples often have a greater number of cells (higher circle density) than normal samples</a:t>
            </a:r>
          </a:p>
        </p:txBody>
      </p:sp>
      <p:sp>
        <p:nvSpPr>
          <p:cNvPr id="10" name="TextBox 9">
            <a:extLst>
              <a:ext uri="{FF2B5EF4-FFF2-40B4-BE49-F238E27FC236}">
                <a16:creationId xmlns:a16="http://schemas.microsoft.com/office/drawing/2014/main" id="{69CA7987-D0DC-CF5A-7E47-F684E04AB108}"/>
              </a:ext>
            </a:extLst>
          </p:cNvPr>
          <p:cNvSpPr txBox="1"/>
          <p:nvPr/>
        </p:nvSpPr>
        <p:spPr>
          <a:xfrm>
            <a:off x="8486709" y="1832523"/>
            <a:ext cx="3284621" cy="4247317"/>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bg1"/>
                </a:solidFill>
              </a:rPr>
              <a:t>For most features, we have observed the same trend between the real data set and the simulated data set where circle density has been isolated as a parameter</a:t>
            </a: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The features which are not correlated with the simulation of circle density may be determined by parameters such as the size of the cells or their brightness</a:t>
            </a:r>
          </a:p>
        </p:txBody>
      </p:sp>
    </p:spTree>
    <p:extLst>
      <p:ext uri="{BB962C8B-B14F-4D97-AF65-F5344CB8AC3E}">
        <p14:creationId xmlns:p14="http://schemas.microsoft.com/office/powerpoint/2010/main" val="131209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0 0 L -0.25 0 E" pathEditMode="relative" ptsTypes="">
                                      <p:cBhvr>
                                        <p:cTn id="20" dur="2000" fill="hold"/>
                                        <p:tgtEl>
                                          <p:spTgt spid="7"/>
                                        </p:tgtEl>
                                        <p:attrNameLst>
                                          <p:attrName>ppt_x</p:attrName>
                                          <p:attrName>ppt_y</p:attrName>
                                        </p:attrNameLst>
                                      </p:cBhvr>
                                    </p:animMotion>
                                  </p:childTnLst>
                                </p:cTn>
                              </p:par>
                              <p:par>
                                <p:cTn id="21" presetID="35" presetClass="path" presetSubtype="0" accel="50000" decel="50000" fill="hold" grpId="0" nodeType="withEffect">
                                  <p:stCondLst>
                                    <p:cond delay="0"/>
                                  </p:stCondLst>
                                  <p:childTnLst>
                                    <p:animMotion origin="layout" path="M 4.16667E-6 3.33333E-6 L -0.25 3.33333E-6 " pathEditMode="relative" rAng="0" ptsTypes="AA">
                                      <p:cBhvr>
                                        <p:cTn id="22" dur="2000" fill="hold"/>
                                        <p:tgtEl>
                                          <p:spTgt spid="3"/>
                                        </p:tgtEl>
                                        <p:attrNameLst>
                                          <p:attrName>ppt_x</p:attrName>
                                          <p:attrName>ppt_y</p:attrName>
                                        </p:attrNameLst>
                                      </p:cBhvr>
                                      <p:rCtr x="-12500" y="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5" grpId="0"/>
      <p:bldP spid="5" grpId="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C8DCC88A-80D2-E9E5-39E0-993CD778E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E51F5-E645-5DA2-652F-1F62AFB445FA}"/>
              </a:ext>
            </a:extLst>
          </p:cNvPr>
          <p:cNvSpPr>
            <a:spLocks noGrp="1"/>
          </p:cNvSpPr>
          <p:nvPr>
            <p:ph type="title"/>
          </p:nvPr>
        </p:nvSpPr>
        <p:spPr/>
        <p:txBody>
          <a:bodyPr/>
          <a:lstStyle/>
          <a:p>
            <a:r>
              <a:rPr lang="en-US" dirty="0">
                <a:solidFill>
                  <a:schemeClr val="bg1"/>
                </a:solidFill>
              </a:rPr>
              <a:t>Discussion &amp; Conclusions</a:t>
            </a:r>
          </a:p>
        </p:txBody>
      </p:sp>
      <p:sp>
        <p:nvSpPr>
          <p:cNvPr id="3" name="Content Placeholder 2">
            <a:extLst>
              <a:ext uri="{FF2B5EF4-FFF2-40B4-BE49-F238E27FC236}">
                <a16:creationId xmlns:a16="http://schemas.microsoft.com/office/drawing/2014/main" id="{2DE8F941-AAD9-CB48-63C0-D02AA9F37734}"/>
              </a:ext>
            </a:extLst>
          </p:cNvPr>
          <p:cNvSpPr>
            <a:spLocks noGrp="1"/>
          </p:cNvSpPr>
          <p:nvPr>
            <p:ph idx="1"/>
          </p:nvPr>
        </p:nvSpPr>
        <p:spPr/>
        <p:txBody>
          <a:bodyPr>
            <a:normAutofit fontScale="92500" lnSpcReduction="20000"/>
          </a:bodyPr>
          <a:lstStyle/>
          <a:p>
            <a:r>
              <a:rPr lang="en-US" sz="2700" dirty="0">
                <a:solidFill>
                  <a:schemeClr val="bg1"/>
                </a:solidFill>
              </a:rPr>
              <a:t>(Near) future work will allow us to determine the specific ranges of feature values for the normal data set and the pathological data set</a:t>
            </a:r>
          </a:p>
          <a:p>
            <a:pPr lvl="1"/>
            <a:r>
              <a:rPr lang="en-US" sz="2100" dirty="0">
                <a:solidFill>
                  <a:schemeClr val="bg1"/>
                </a:solidFill>
              </a:rPr>
              <a:t>Involves testing the identified range of feature values on additional samples to test the accuracy of our model</a:t>
            </a:r>
          </a:p>
          <a:p>
            <a:r>
              <a:rPr lang="en-US" sz="2700" dirty="0">
                <a:solidFill>
                  <a:schemeClr val="bg1"/>
                </a:solidFill>
              </a:rPr>
              <a:t>We may also be able to identify how the features change with other visual parameters such as “streaks” of brightness or patches of noise in the image to better understand how the features change across the real image data set</a:t>
            </a:r>
          </a:p>
          <a:p>
            <a:r>
              <a:rPr lang="en-US" sz="2700" dirty="0">
                <a:solidFill>
                  <a:schemeClr val="bg1"/>
                </a:solidFill>
              </a:rPr>
              <a:t>Eventually, this work will have real applications to patient health</a:t>
            </a:r>
          </a:p>
          <a:p>
            <a:pPr lvl="1"/>
            <a:r>
              <a:rPr lang="en-US" sz="2400" dirty="0">
                <a:solidFill>
                  <a:schemeClr val="bg1"/>
                </a:solidFill>
              </a:rPr>
              <a:t>These results can be used as a metric for an AI algorithm, which will be able to differentiate between normal and tumorous tissue</a:t>
            </a:r>
            <a:endParaRPr lang="en-US" sz="2300" dirty="0">
              <a:solidFill>
                <a:schemeClr val="bg1"/>
              </a:solidFill>
            </a:endParaRPr>
          </a:p>
          <a:p>
            <a:pPr lvl="1"/>
            <a:r>
              <a:rPr lang="en-US" sz="2300" dirty="0">
                <a:solidFill>
                  <a:schemeClr val="bg1"/>
                </a:solidFill>
              </a:rPr>
              <a:t>Such an algorithm will be able to optimize clinical diagnoses of gastrointestinal and other cancers using optical imaging techniques such as white light endoscopy</a:t>
            </a:r>
          </a:p>
          <a:p>
            <a:pPr lvl="1"/>
            <a:r>
              <a:rPr lang="en-US" sz="2300" dirty="0">
                <a:solidFill>
                  <a:schemeClr val="bg1"/>
                </a:solidFill>
              </a:rPr>
              <a:t>Identifying quantitative biomarkers indicative of disease can alert doctors to perform further screenings and tests, with the goal of improving diagnostic accuracy</a:t>
            </a:r>
            <a:endParaRPr lang="en-US" sz="2700" dirty="0">
              <a:solidFill>
                <a:schemeClr val="bg1"/>
              </a:solidFill>
            </a:endParaRPr>
          </a:p>
        </p:txBody>
      </p:sp>
    </p:spTree>
    <p:extLst>
      <p:ext uri="{BB962C8B-B14F-4D97-AF65-F5344CB8AC3E}">
        <p14:creationId xmlns:p14="http://schemas.microsoft.com/office/powerpoint/2010/main" val="219216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249E9C02-6159-6CD1-BDB4-902562405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97A65-03B4-0F5C-3BC4-618C257786ED}"/>
              </a:ext>
            </a:extLst>
          </p:cNvPr>
          <p:cNvSpPr>
            <a:spLocks noGrp="1"/>
          </p:cNvSpPr>
          <p:nvPr>
            <p:ph type="title"/>
          </p:nvPr>
        </p:nvSpPr>
        <p:spPr>
          <a:xfrm>
            <a:off x="4780570" y="2672897"/>
            <a:ext cx="10515600" cy="1325563"/>
          </a:xfrm>
        </p:spPr>
        <p:txBody>
          <a:bodyPr/>
          <a:lstStyle/>
          <a:p>
            <a:r>
              <a:rPr lang="en-US" dirty="0">
                <a:solidFill>
                  <a:schemeClr val="bg1"/>
                </a:solidFill>
              </a:rPr>
              <a:t>Thank you!</a:t>
            </a:r>
          </a:p>
        </p:txBody>
      </p:sp>
    </p:spTree>
    <p:extLst>
      <p:ext uri="{BB962C8B-B14F-4D97-AF65-F5344CB8AC3E}">
        <p14:creationId xmlns:p14="http://schemas.microsoft.com/office/powerpoint/2010/main" val="8244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DB38BD-8DC1-9B63-6BEB-56B1C60FA688}"/>
              </a:ext>
            </a:extLst>
          </p:cNvPr>
          <p:cNvPicPr>
            <a:picLocks noChangeAspect="1"/>
          </p:cNvPicPr>
          <p:nvPr/>
        </p:nvPicPr>
        <p:blipFill>
          <a:blip r:embed="rId2"/>
          <a:srcRect l="11083" t="3219" r="3730" b="8830"/>
          <a:stretch/>
        </p:blipFill>
        <p:spPr>
          <a:xfrm>
            <a:off x="1157887" y="1123116"/>
            <a:ext cx="5200710" cy="5231759"/>
          </a:xfrm>
          <a:prstGeom prst="rect">
            <a:avLst/>
          </a:prstGeom>
        </p:spPr>
      </p:pic>
      <p:cxnSp>
        <p:nvCxnSpPr>
          <p:cNvPr id="5" name="Straight Arrow Connector 4">
            <a:extLst>
              <a:ext uri="{FF2B5EF4-FFF2-40B4-BE49-F238E27FC236}">
                <a16:creationId xmlns:a16="http://schemas.microsoft.com/office/drawing/2014/main" id="{CDE752C9-6925-D1DE-66F6-69176F3B811C}"/>
              </a:ext>
            </a:extLst>
          </p:cNvPr>
          <p:cNvCxnSpPr>
            <a:cxnSpLocks/>
          </p:cNvCxnSpPr>
          <p:nvPr/>
        </p:nvCxnSpPr>
        <p:spPr>
          <a:xfrm flipV="1">
            <a:off x="4800600" y="2196510"/>
            <a:ext cx="3079750" cy="61441"/>
          </a:xfrm>
          <a:prstGeom prst="straightConnector1">
            <a:avLst/>
          </a:prstGeom>
          <a:ln w="28575">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A26ACD7E-78E7-98A5-4E18-3101FB37830C}"/>
              </a:ext>
            </a:extLst>
          </p:cNvPr>
          <p:cNvCxnSpPr>
            <a:cxnSpLocks/>
          </p:cNvCxnSpPr>
          <p:nvPr/>
        </p:nvCxnSpPr>
        <p:spPr>
          <a:xfrm>
            <a:off x="3013364" y="3663233"/>
            <a:ext cx="5438486" cy="0"/>
          </a:xfrm>
          <a:prstGeom prst="straightConnector1">
            <a:avLst/>
          </a:prstGeom>
          <a:ln w="28575">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EBCBF6F8-391D-D213-077A-257F099F92FC}"/>
              </a:ext>
            </a:extLst>
          </p:cNvPr>
          <p:cNvCxnSpPr>
            <a:cxnSpLocks/>
          </p:cNvCxnSpPr>
          <p:nvPr/>
        </p:nvCxnSpPr>
        <p:spPr>
          <a:xfrm>
            <a:off x="1928114" y="4444365"/>
            <a:ext cx="4966854" cy="0"/>
          </a:xfrm>
          <a:prstGeom prst="straightConnector1">
            <a:avLst/>
          </a:prstGeom>
          <a:ln w="28575">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4BD54AB0-9C58-CAE8-599C-8782C95F8091}"/>
              </a:ext>
            </a:extLst>
          </p:cNvPr>
          <p:cNvCxnSpPr>
            <a:cxnSpLocks/>
            <a:stCxn id="28" idx="3"/>
          </p:cNvCxnSpPr>
          <p:nvPr/>
        </p:nvCxnSpPr>
        <p:spPr>
          <a:xfrm>
            <a:off x="4859511" y="5802377"/>
            <a:ext cx="2779982" cy="0"/>
          </a:xfrm>
          <a:prstGeom prst="straightConnector1">
            <a:avLst/>
          </a:prstGeom>
          <a:ln w="28575">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2754D0AD-D2BA-97EF-283E-3AC19BD9B731}"/>
              </a:ext>
            </a:extLst>
          </p:cNvPr>
          <p:cNvPicPr>
            <a:picLocks noChangeAspect="1"/>
          </p:cNvPicPr>
          <p:nvPr/>
        </p:nvPicPr>
        <p:blipFill>
          <a:blip r:embed="rId2"/>
          <a:srcRect l="53789" t="16800" r="30043" b="66780"/>
          <a:stretch/>
        </p:blipFill>
        <p:spPr>
          <a:xfrm>
            <a:off x="7954241" y="1572911"/>
            <a:ext cx="1277251" cy="1263808"/>
          </a:xfrm>
          <a:prstGeom prst="rect">
            <a:avLst/>
          </a:prstGeom>
        </p:spPr>
      </p:pic>
      <p:sp>
        <p:nvSpPr>
          <p:cNvPr id="10" name="Rectangle 9">
            <a:extLst>
              <a:ext uri="{FF2B5EF4-FFF2-40B4-BE49-F238E27FC236}">
                <a16:creationId xmlns:a16="http://schemas.microsoft.com/office/drawing/2014/main" id="{141476C5-D2DF-709D-FE7D-8BB22703E68D}"/>
              </a:ext>
            </a:extLst>
          </p:cNvPr>
          <p:cNvSpPr/>
          <p:nvPr/>
        </p:nvSpPr>
        <p:spPr>
          <a:xfrm>
            <a:off x="4151168" y="1963882"/>
            <a:ext cx="659823" cy="659823"/>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A0D38FE-692F-A0B5-291F-0705D4514AB4}"/>
              </a:ext>
            </a:extLst>
          </p:cNvPr>
          <p:cNvPicPr>
            <a:picLocks noChangeAspect="1"/>
          </p:cNvPicPr>
          <p:nvPr/>
        </p:nvPicPr>
        <p:blipFill>
          <a:blip r:embed="rId2"/>
          <a:srcRect l="33517" t="38611" r="53721" b="48536"/>
          <a:stretch/>
        </p:blipFill>
        <p:spPr>
          <a:xfrm>
            <a:off x="8489374" y="3091295"/>
            <a:ext cx="1243431" cy="1257300"/>
          </a:xfrm>
          <a:prstGeom prst="rect">
            <a:avLst/>
          </a:prstGeom>
        </p:spPr>
      </p:pic>
      <p:sp>
        <p:nvSpPr>
          <p:cNvPr id="12" name="Rectangle 11">
            <a:extLst>
              <a:ext uri="{FF2B5EF4-FFF2-40B4-BE49-F238E27FC236}">
                <a16:creationId xmlns:a16="http://schemas.microsoft.com/office/drawing/2014/main" id="{643E314D-39B4-19EF-BF07-3CBBC28517A7}"/>
              </a:ext>
            </a:extLst>
          </p:cNvPr>
          <p:cNvSpPr/>
          <p:nvPr/>
        </p:nvSpPr>
        <p:spPr>
          <a:xfrm>
            <a:off x="2346078" y="3342409"/>
            <a:ext cx="659823" cy="659823"/>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CFE70B8-56B6-6B92-5560-6828A1740F04}"/>
              </a:ext>
            </a:extLst>
          </p:cNvPr>
          <p:cNvPicPr>
            <a:picLocks noChangeAspect="1"/>
          </p:cNvPicPr>
          <p:nvPr/>
        </p:nvPicPr>
        <p:blipFill>
          <a:blip r:embed="rId2"/>
          <a:srcRect l="13340" t="53053" r="75180" b="36078"/>
          <a:stretch/>
        </p:blipFill>
        <p:spPr>
          <a:xfrm>
            <a:off x="7003475" y="3889291"/>
            <a:ext cx="1319644" cy="1254210"/>
          </a:xfrm>
          <a:prstGeom prst="rect">
            <a:avLst/>
          </a:prstGeom>
        </p:spPr>
      </p:pic>
      <p:sp>
        <p:nvSpPr>
          <p:cNvPr id="14" name="Rectangle 13">
            <a:extLst>
              <a:ext uri="{FF2B5EF4-FFF2-40B4-BE49-F238E27FC236}">
                <a16:creationId xmlns:a16="http://schemas.microsoft.com/office/drawing/2014/main" id="{E22F0368-87EE-C2E5-9D91-63D853BA941D}"/>
              </a:ext>
            </a:extLst>
          </p:cNvPr>
          <p:cNvSpPr/>
          <p:nvPr/>
        </p:nvSpPr>
        <p:spPr>
          <a:xfrm>
            <a:off x="1276348" y="4076700"/>
            <a:ext cx="659823" cy="659823"/>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2D17B1A-4A76-DCD9-3D96-40C18FF1C674}"/>
              </a:ext>
            </a:extLst>
          </p:cNvPr>
          <p:cNvPicPr>
            <a:picLocks noChangeAspect="1"/>
          </p:cNvPicPr>
          <p:nvPr/>
        </p:nvPicPr>
        <p:blipFill>
          <a:blip r:embed="rId2"/>
          <a:srcRect l="61644" t="77668" r="27787" b="11377"/>
          <a:stretch/>
        </p:blipFill>
        <p:spPr>
          <a:xfrm>
            <a:off x="7740579" y="5246705"/>
            <a:ext cx="1214889" cy="1264169"/>
          </a:xfrm>
          <a:prstGeom prst="rect">
            <a:avLst/>
          </a:prstGeom>
        </p:spPr>
      </p:pic>
      <p:sp>
        <p:nvSpPr>
          <p:cNvPr id="16" name="Rectangle 15">
            <a:extLst>
              <a:ext uri="{FF2B5EF4-FFF2-40B4-BE49-F238E27FC236}">
                <a16:creationId xmlns:a16="http://schemas.microsoft.com/office/drawing/2014/main" id="{9D6741EF-9C1A-17DB-659E-9E624BE9F10C}"/>
              </a:ext>
            </a:extLst>
          </p:cNvPr>
          <p:cNvSpPr/>
          <p:nvPr/>
        </p:nvSpPr>
        <p:spPr>
          <a:xfrm>
            <a:off x="8562200" y="1745747"/>
            <a:ext cx="146304" cy="14630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1C71AF4-5780-64A5-2826-0FBE3CB00BCF}"/>
              </a:ext>
            </a:extLst>
          </p:cNvPr>
          <p:cNvCxnSpPr>
            <a:cxnSpLocks/>
          </p:cNvCxnSpPr>
          <p:nvPr/>
        </p:nvCxnSpPr>
        <p:spPr>
          <a:xfrm>
            <a:off x="8712291" y="1828365"/>
            <a:ext cx="1088638" cy="0"/>
          </a:xfrm>
          <a:prstGeom prst="straightConnector1">
            <a:avLst/>
          </a:prstGeom>
          <a:ln w="28575">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FDE60B8C-8166-E77E-9D44-6095E1976F05}"/>
              </a:ext>
            </a:extLst>
          </p:cNvPr>
          <p:cNvSpPr/>
          <p:nvPr/>
        </p:nvSpPr>
        <p:spPr>
          <a:xfrm>
            <a:off x="9093903" y="3417660"/>
            <a:ext cx="146304" cy="14630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0421A76-D27B-96B9-62D3-ABB3B3CB14E6}"/>
              </a:ext>
            </a:extLst>
          </p:cNvPr>
          <p:cNvCxnSpPr>
            <a:cxnSpLocks/>
          </p:cNvCxnSpPr>
          <p:nvPr/>
        </p:nvCxnSpPr>
        <p:spPr>
          <a:xfrm>
            <a:off x="9224946" y="3489807"/>
            <a:ext cx="1026986" cy="0"/>
          </a:xfrm>
          <a:prstGeom prst="straightConnector1">
            <a:avLst/>
          </a:prstGeom>
          <a:ln w="28575">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63BB23-CF21-1106-415D-38794E3A1F4A}"/>
              </a:ext>
            </a:extLst>
          </p:cNvPr>
          <p:cNvSpPr/>
          <p:nvPr/>
        </p:nvSpPr>
        <p:spPr>
          <a:xfrm>
            <a:off x="8100403" y="4854123"/>
            <a:ext cx="146304" cy="14630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2A2BF2A-9438-AC6D-BF2C-7A32E0FB7B5A}"/>
              </a:ext>
            </a:extLst>
          </p:cNvPr>
          <p:cNvCxnSpPr>
            <a:cxnSpLocks/>
          </p:cNvCxnSpPr>
          <p:nvPr/>
        </p:nvCxnSpPr>
        <p:spPr>
          <a:xfrm>
            <a:off x="8231446" y="4926270"/>
            <a:ext cx="2118043" cy="0"/>
          </a:xfrm>
          <a:prstGeom prst="straightConnector1">
            <a:avLst/>
          </a:prstGeom>
          <a:ln w="28575">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149D0405-E809-9DEF-224D-AEF0E434C29A}"/>
              </a:ext>
            </a:extLst>
          </p:cNvPr>
          <p:cNvSpPr/>
          <p:nvPr/>
        </p:nvSpPr>
        <p:spPr>
          <a:xfrm>
            <a:off x="8568678" y="5967856"/>
            <a:ext cx="146304" cy="14630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71FC5AAE-E48A-E665-7685-545A549E4233}"/>
              </a:ext>
            </a:extLst>
          </p:cNvPr>
          <p:cNvCxnSpPr>
            <a:cxnSpLocks/>
          </p:cNvCxnSpPr>
          <p:nvPr/>
        </p:nvCxnSpPr>
        <p:spPr>
          <a:xfrm>
            <a:off x="8699721" y="6040003"/>
            <a:ext cx="1026986" cy="0"/>
          </a:xfrm>
          <a:prstGeom prst="straightConnector1">
            <a:avLst/>
          </a:prstGeom>
          <a:ln w="28575">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7A853A37-2DD9-2627-51A7-955112A82089}"/>
              </a:ext>
            </a:extLst>
          </p:cNvPr>
          <p:cNvPicPr>
            <a:picLocks noChangeAspect="1"/>
          </p:cNvPicPr>
          <p:nvPr/>
        </p:nvPicPr>
        <p:blipFill>
          <a:blip r:embed="rId3"/>
          <a:stretch>
            <a:fillRect/>
          </a:stretch>
        </p:blipFill>
        <p:spPr>
          <a:xfrm>
            <a:off x="9843962" y="1476010"/>
            <a:ext cx="904640" cy="947718"/>
          </a:xfrm>
          <a:prstGeom prst="rect">
            <a:avLst/>
          </a:prstGeom>
        </p:spPr>
      </p:pic>
      <p:pic>
        <p:nvPicPr>
          <p:cNvPr id="25" name="Picture 24">
            <a:extLst>
              <a:ext uri="{FF2B5EF4-FFF2-40B4-BE49-F238E27FC236}">
                <a16:creationId xmlns:a16="http://schemas.microsoft.com/office/drawing/2014/main" id="{E0B09402-AD88-CA7E-CD3C-3A12B24358E1}"/>
              </a:ext>
            </a:extLst>
          </p:cNvPr>
          <p:cNvPicPr>
            <a:picLocks noChangeAspect="1"/>
          </p:cNvPicPr>
          <p:nvPr/>
        </p:nvPicPr>
        <p:blipFill>
          <a:blip r:embed="rId4"/>
          <a:stretch>
            <a:fillRect/>
          </a:stretch>
        </p:blipFill>
        <p:spPr>
          <a:xfrm>
            <a:off x="10279051" y="3128428"/>
            <a:ext cx="891711" cy="934174"/>
          </a:xfrm>
          <a:prstGeom prst="rect">
            <a:avLst/>
          </a:prstGeom>
        </p:spPr>
      </p:pic>
      <p:pic>
        <p:nvPicPr>
          <p:cNvPr id="26" name="Picture 25">
            <a:extLst>
              <a:ext uri="{FF2B5EF4-FFF2-40B4-BE49-F238E27FC236}">
                <a16:creationId xmlns:a16="http://schemas.microsoft.com/office/drawing/2014/main" id="{4A448ACD-42C9-1AB0-8A0D-26285EDE50CA}"/>
              </a:ext>
            </a:extLst>
          </p:cNvPr>
          <p:cNvPicPr>
            <a:picLocks noChangeAspect="1"/>
          </p:cNvPicPr>
          <p:nvPr/>
        </p:nvPicPr>
        <p:blipFill>
          <a:blip r:embed="rId5"/>
          <a:stretch>
            <a:fillRect/>
          </a:stretch>
        </p:blipFill>
        <p:spPr>
          <a:xfrm>
            <a:off x="9836287" y="5609095"/>
            <a:ext cx="891263" cy="933704"/>
          </a:xfrm>
          <a:prstGeom prst="rect">
            <a:avLst/>
          </a:prstGeom>
        </p:spPr>
      </p:pic>
      <p:pic>
        <p:nvPicPr>
          <p:cNvPr id="27" name="Picture 26">
            <a:extLst>
              <a:ext uri="{FF2B5EF4-FFF2-40B4-BE49-F238E27FC236}">
                <a16:creationId xmlns:a16="http://schemas.microsoft.com/office/drawing/2014/main" id="{CAB2F512-0121-65BE-47E0-7FEA81CB2E5D}"/>
              </a:ext>
            </a:extLst>
          </p:cNvPr>
          <p:cNvPicPr>
            <a:picLocks noChangeAspect="1"/>
          </p:cNvPicPr>
          <p:nvPr/>
        </p:nvPicPr>
        <p:blipFill>
          <a:blip r:embed="rId6"/>
          <a:stretch>
            <a:fillRect/>
          </a:stretch>
        </p:blipFill>
        <p:spPr>
          <a:xfrm>
            <a:off x="10416628" y="4483429"/>
            <a:ext cx="895547" cy="938192"/>
          </a:xfrm>
          <a:prstGeom prst="rect">
            <a:avLst/>
          </a:prstGeom>
        </p:spPr>
      </p:pic>
      <p:sp>
        <p:nvSpPr>
          <p:cNvPr id="28" name="Rectangle 27">
            <a:extLst>
              <a:ext uri="{FF2B5EF4-FFF2-40B4-BE49-F238E27FC236}">
                <a16:creationId xmlns:a16="http://schemas.microsoft.com/office/drawing/2014/main" id="{8AFF4DD8-5ED7-C419-1C6D-43740A187D72}"/>
              </a:ext>
            </a:extLst>
          </p:cNvPr>
          <p:cNvSpPr/>
          <p:nvPr/>
        </p:nvSpPr>
        <p:spPr>
          <a:xfrm>
            <a:off x="4199688" y="5472465"/>
            <a:ext cx="659823" cy="659823"/>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88CBC9AC-F720-8262-7D50-A35BEE5625BE}"/>
              </a:ext>
            </a:extLst>
          </p:cNvPr>
          <p:cNvSpPr txBox="1">
            <a:spLocks/>
          </p:cNvSpPr>
          <p:nvPr/>
        </p:nvSpPr>
        <p:spPr>
          <a:xfrm>
            <a:off x="233002" y="98825"/>
            <a:ext cx="10515600" cy="94331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do we computationally understand texture?</a:t>
            </a:r>
          </a:p>
        </p:txBody>
      </p:sp>
    </p:spTree>
    <p:extLst>
      <p:ext uri="{BB962C8B-B14F-4D97-AF65-F5344CB8AC3E}">
        <p14:creationId xmlns:p14="http://schemas.microsoft.com/office/powerpoint/2010/main" val="206075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74D447E-6AE5-3E60-0255-592F51C83913}"/>
              </a:ext>
            </a:extLst>
          </p:cNvPr>
          <p:cNvGrpSpPr/>
          <p:nvPr/>
        </p:nvGrpSpPr>
        <p:grpSpPr>
          <a:xfrm>
            <a:off x="93963" y="438732"/>
            <a:ext cx="7236542" cy="3649774"/>
            <a:chOff x="0" y="1479754"/>
            <a:chExt cx="7236542" cy="3649774"/>
          </a:xfrm>
        </p:grpSpPr>
        <p:pic>
          <p:nvPicPr>
            <p:cNvPr id="5" name="Picture 2">
              <a:extLst>
                <a:ext uri="{FF2B5EF4-FFF2-40B4-BE49-F238E27FC236}">
                  <a16:creationId xmlns:a16="http://schemas.microsoft.com/office/drawing/2014/main" id="{3F0AC6CC-1C87-5945-0C87-2EB132667B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38" r="51734"/>
            <a:stretch/>
          </p:blipFill>
          <p:spPr bwMode="auto">
            <a:xfrm>
              <a:off x="3570955" y="1809135"/>
              <a:ext cx="3665587" cy="332039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457ADCE-3AF6-B4C1-65E6-13446FF1F5F9}"/>
                </a:ext>
              </a:extLst>
            </p:cNvPr>
            <p:cNvGrpSpPr/>
            <p:nvPr/>
          </p:nvGrpSpPr>
          <p:grpSpPr>
            <a:xfrm>
              <a:off x="0" y="1479754"/>
              <a:ext cx="3357118" cy="3493495"/>
              <a:chOff x="1588755" y="4015677"/>
              <a:chExt cx="2393310" cy="2572729"/>
            </a:xfrm>
          </p:grpSpPr>
          <p:pic>
            <p:nvPicPr>
              <p:cNvPr id="9" name="Picture 8">
                <a:extLst>
                  <a:ext uri="{FF2B5EF4-FFF2-40B4-BE49-F238E27FC236}">
                    <a16:creationId xmlns:a16="http://schemas.microsoft.com/office/drawing/2014/main" id="{8E70D737-1601-E864-2B96-79D3A89F2ADB}"/>
                  </a:ext>
                </a:extLst>
              </p:cNvPr>
              <p:cNvPicPr>
                <a:picLocks noChangeAspect="1"/>
              </p:cNvPicPr>
              <p:nvPr/>
            </p:nvPicPr>
            <p:blipFill>
              <a:blip r:embed="rId3"/>
              <a:srcRect t="10283" r="59830" b="5645"/>
              <a:stretch/>
            </p:blipFill>
            <p:spPr>
              <a:xfrm>
                <a:off x="1588755" y="4257369"/>
                <a:ext cx="2393310" cy="2331037"/>
              </a:xfrm>
              <a:prstGeom prst="rect">
                <a:avLst/>
              </a:prstGeom>
            </p:spPr>
          </p:pic>
          <p:sp>
            <p:nvSpPr>
              <p:cNvPr id="10" name="TextBox 9">
                <a:extLst>
                  <a:ext uri="{FF2B5EF4-FFF2-40B4-BE49-F238E27FC236}">
                    <a16:creationId xmlns:a16="http://schemas.microsoft.com/office/drawing/2014/main" id="{AA8DA4FA-810C-5BA0-5DA4-D9B8244F517B}"/>
                  </a:ext>
                </a:extLst>
              </p:cNvPr>
              <p:cNvSpPr txBox="1"/>
              <p:nvPr/>
            </p:nvSpPr>
            <p:spPr>
              <a:xfrm>
                <a:off x="2328501" y="4015677"/>
                <a:ext cx="1276311" cy="307777"/>
              </a:xfrm>
              <a:prstGeom prst="rect">
                <a:avLst/>
              </a:prstGeom>
              <a:noFill/>
            </p:spPr>
            <p:txBody>
              <a:bodyPr wrap="none" rtlCol="0">
                <a:spAutoFit/>
              </a:bodyPr>
              <a:lstStyle/>
              <a:p>
                <a:r>
                  <a:rPr lang="en-US" sz="1400">
                    <a:latin typeface="Times New Roman" panose="02020603050405020304" pitchFamily="18" charset="0"/>
                    <a:cs typeface="Times New Roman" panose="02020603050405020304" pitchFamily="18" charset="0"/>
                  </a:rPr>
                  <a:t>Original Image</a:t>
                </a:r>
              </a:p>
            </p:txBody>
          </p:sp>
        </p:grpSp>
        <p:cxnSp>
          <p:nvCxnSpPr>
            <p:cNvPr id="7" name="Straight Arrow Connector 6">
              <a:extLst>
                <a:ext uri="{FF2B5EF4-FFF2-40B4-BE49-F238E27FC236}">
                  <a16:creationId xmlns:a16="http://schemas.microsoft.com/office/drawing/2014/main" id="{B3E9401F-DC7E-522A-C4CE-92D12C269F00}"/>
                </a:ext>
              </a:extLst>
            </p:cNvPr>
            <p:cNvCxnSpPr>
              <a:cxnSpLocks/>
            </p:cNvCxnSpPr>
            <p:nvPr/>
          </p:nvCxnSpPr>
          <p:spPr>
            <a:xfrm>
              <a:off x="3283973" y="3028336"/>
              <a:ext cx="32446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08A58CD-4543-0BF7-9D13-4B2C0B57A613}"/>
                </a:ext>
              </a:extLst>
            </p:cNvPr>
            <p:cNvSpPr txBox="1"/>
            <p:nvPr/>
          </p:nvSpPr>
          <p:spPr>
            <a:xfrm>
              <a:off x="4169224" y="1494503"/>
              <a:ext cx="2274982" cy="307777"/>
            </a:xfrm>
            <a:prstGeom prst="rect">
              <a:avLst/>
            </a:prstGeom>
            <a:noFill/>
          </p:spPr>
          <p:txBody>
            <a:bodyPr wrap="none" rtlCol="0">
              <a:spAutoFit/>
            </a:bodyPr>
            <a:lstStyle/>
            <a:p>
              <a:r>
                <a:rPr lang="en-US" sz="1400">
                  <a:latin typeface="Times New Roman" panose="02020603050405020304" pitchFamily="18" charset="0"/>
                  <a:cs typeface="Times New Roman" panose="02020603050405020304" pitchFamily="18" charset="0"/>
                </a:rPr>
                <a:t>Grey Level Quantized Image</a:t>
              </a:r>
            </a:p>
          </p:txBody>
        </p:sp>
      </p:grpSp>
      <p:graphicFrame>
        <p:nvGraphicFramePr>
          <p:cNvPr id="11" name="Table 10">
            <a:extLst>
              <a:ext uri="{FF2B5EF4-FFF2-40B4-BE49-F238E27FC236}">
                <a16:creationId xmlns:a16="http://schemas.microsoft.com/office/drawing/2014/main" id="{8C221F50-BEC9-C195-2638-EB2D67E97FE3}"/>
              </a:ext>
            </a:extLst>
          </p:cNvPr>
          <p:cNvGraphicFramePr>
            <a:graphicFrameLocks noGrp="1"/>
          </p:cNvGraphicFramePr>
          <p:nvPr>
            <p:extLst>
              <p:ext uri="{D42A27DB-BD31-4B8C-83A1-F6EECF244321}">
                <p14:modId xmlns:p14="http://schemas.microsoft.com/office/powerpoint/2010/main" val="1494833003"/>
              </p:ext>
            </p:extLst>
          </p:nvPr>
        </p:nvGraphicFramePr>
        <p:xfrm>
          <a:off x="9226550" y="4330964"/>
          <a:ext cx="2451644" cy="2225040"/>
        </p:xfrm>
        <a:graphic>
          <a:graphicData uri="http://schemas.openxmlformats.org/drawingml/2006/table">
            <a:tbl>
              <a:tblPr>
                <a:tableStyleId>{5C22544A-7EE6-4342-B048-85BDC9FD1C3A}</a:tableStyleId>
              </a:tblPr>
              <a:tblGrid>
                <a:gridCol w="389175">
                  <a:extLst>
                    <a:ext uri="{9D8B030D-6E8A-4147-A177-3AD203B41FA5}">
                      <a16:colId xmlns:a16="http://schemas.microsoft.com/office/drawing/2014/main" val="2168381361"/>
                    </a:ext>
                  </a:extLst>
                </a:gridCol>
                <a:gridCol w="389175">
                  <a:extLst>
                    <a:ext uri="{9D8B030D-6E8A-4147-A177-3AD203B41FA5}">
                      <a16:colId xmlns:a16="http://schemas.microsoft.com/office/drawing/2014/main" val="137434285"/>
                    </a:ext>
                  </a:extLst>
                </a:gridCol>
                <a:gridCol w="389175">
                  <a:extLst>
                    <a:ext uri="{9D8B030D-6E8A-4147-A177-3AD203B41FA5}">
                      <a16:colId xmlns:a16="http://schemas.microsoft.com/office/drawing/2014/main" val="330440081"/>
                    </a:ext>
                  </a:extLst>
                </a:gridCol>
                <a:gridCol w="487285">
                  <a:extLst>
                    <a:ext uri="{9D8B030D-6E8A-4147-A177-3AD203B41FA5}">
                      <a16:colId xmlns:a16="http://schemas.microsoft.com/office/drawing/2014/main" val="4151098842"/>
                    </a:ext>
                  </a:extLst>
                </a:gridCol>
                <a:gridCol w="378823">
                  <a:extLst>
                    <a:ext uri="{9D8B030D-6E8A-4147-A177-3AD203B41FA5}">
                      <a16:colId xmlns:a16="http://schemas.microsoft.com/office/drawing/2014/main" val="2892764111"/>
                    </a:ext>
                  </a:extLst>
                </a:gridCol>
                <a:gridCol w="418011">
                  <a:extLst>
                    <a:ext uri="{9D8B030D-6E8A-4147-A177-3AD203B41FA5}">
                      <a16:colId xmlns:a16="http://schemas.microsoft.com/office/drawing/2014/main" val="2339492336"/>
                    </a:ext>
                  </a:extLst>
                </a:gridCol>
              </a:tblGrid>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89937"/>
                  </a:ext>
                </a:extLst>
              </a:tr>
              <a:tr h="370840">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1279083"/>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917820"/>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586899"/>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028067"/>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951758"/>
                  </a:ext>
                </a:extLst>
              </a:tr>
            </a:tbl>
          </a:graphicData>
        </a:graphic>
      </p:graphicFrame>
      <p:sp>
        <p:nvSpPr>
          <p:cNvPr id="12" name="TextBox 11">
            <a:extLst>
              <a:ext uri="{FF2B5EF4-FFF2-40B4-BE49-F238E27FC236}">
                <a16:creationId xmlns:a16="http://schemas.microsoft.com/office/drawing/2014/main" id="{BF7DB045-A1A2-AC54-8BB2-593C55A22FA5}"/>
              </a:ext>
            </a:extLst>
          </p:cNvPr>
          <p:cNvSpPr txBox="1"/>
          <p:nvPr/>
        </p:nvSpPr>
        <p:spPr>
          <a:xfrm>
            <a:off x="9779304" y="3846678"/>
            <a:ext cx="1228221" cy="261610"/>
          </a:xfrm>
          <a:prstGeom prst="rect">
            <a:avLst/>
          </a:prstGeom>
          <a:noFill/>
        </p:spPr>
        <p:txBody>
          <a:bodyPr wrap="none" rtlCol="0">
            <a:spAutoFit/>
          </a:bodyPr>
          <a:lstStyle/>
          <a:p>
            <a:r>
              <a:rPr lang="en-US" sz="1100" dirty="0"/>
              <a:t>Horizontal GLCM</a:t>
            </a:r>
          </a:p>
        </p:txBody>
      </p:sp>
      <p:sp>
        <p:nvSpPr>
          <p:cNvPr id="13" name="TextBox 12">
            <a:extLst>
              <a:ext uri="{FF2B5EF4-FFF2-40B4-BE49-F238E27FC236}">
                <a16:creationId xmlns:a16="http://schemas.microsoft.com/office/drawing/2014/main" id="{15F78B51-E936-610F-EA77-A26988234FAB}"/>
              </a:ext>
            </a:extLst>
          </p:cNvPr>
          <p:cNvSpPr txBox="1"/>
          <p:nvPr/>
        </p:nvSpPr>
        <p:spPr>
          <a:xfrm>
            <a:off x="9977189" y="3970715"/>
            <a:ext cx="819455" cy="215444"/>
          </a:xfrm>
          <a:prstGeom prst="rect">
            <a:avLst/>
          </a:prstGeom>
          <a:noFill/>
        </p:spPr>
        <p:txBody>
          <a:bodyPr wrap="none" rtlCol="0">
            <a:spAutoFit/>
          </a:bodyPr>
          <a:lstStyle/>
          <a:p>
            <a:r>
              <a:rPr lang="en-US" sz="800" dirty="0"/>
              <a:t>Neighbor Pixel</a:t>
            </a:r>
          </a:p>
        </p:txBody>
      </p:sp>
      <p:sp>
        <p:nvSpPr>
          <p:cNvPr id="14" name="TextBox 13">
            <a:extLst>
              <a:ext uri="{FF2B5EF4-FFF2-40B4-BE49-F238E27FC236}">
                <a16:creationId xmlns:a16="http://schemas.microsoft.com/office/drawing/2014/main" id="{D67C8946-44D2-F2AB-2DF4-9CD807E54365}"/>
              </a:ext>
            </a:extLst>
          </p:cNvPr>
          <p:cNvSpPr txBox="1"/>
          <p:nvPr/>
        </p:nvSpPr>
        <p:spPr>
          <a:xfrm rot="16200000">
            <a:off x="8528886" y="5272739"/>
            <a:ext cx="870751" cy="215444"/>
          </a:xfrm>
          <a:prstGeom prst="rect">
            <a:avLst/>
          </a:prstGeom>
          <a:noFill/>
        </p:spPr>
        <p:txBody>
          <a:bodyPr wrap="none" rtlCol="0">
            <a:spAutoFit/>
          </a:bodyPr>
          <a:lstStyle/>
          <a:p>
            <a:r>
              <a:rPr lang="en-US" sz="800" dirty="0"/>
              <a:t>Reference Pixel</a:t>
            </a:r>
          </a:p>
        </p:txBody>
      </p:sp>
      <p:sp>
        <p:nvSpPr>
          <p:cNvPr id="15" name="Rectangle 14">
            <a:extLst>
              <a:ext uri="{FF2B5EF4-FFF2-40B4-BE49-F238E27FC236}">
                <a16:creationId xmlns:a16="http://schemas.microsoft.com/office/drawing/2014/main" id="{D61EFD9A-207F-8CF6-D2A5-F7541D625A20}"/>
              </a:ext>
            </a:extLst>
          </p:cNvPr>
          <p:cNvSpPr/>
          <p:nvPr/>
        </p:nvSpPr>
        <p:spPr>
          <a:xfrm>
            <a:off x="9244066" y="4142070"/>
            <a:ext cx="352097" cy="1839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6" name="Rectangle 15">
            <a:extLst>
              <a:ext uri="{FF2B5EF4-FFF2-40B4-BE49-F238E27FC236}">
                <a16:creationId xmlns:a16="http://schemas.microsoft.com/office/drawing/2014/main" id="{D34E732E-27C1-99D0-0537-462D5937CBE9}"/>
              </a:ext>
            </a:extLst>
          </p:cNvPr>
          <p:cNvSpPr/>
          <p:nvPr/>
        </p:nvSpPr>
        <p:spPr>
          <a:xfrm>
            <a:off x="9636067" y="4144036"/>
            <a:ext cx="352097" cy="183931"/>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A96FAB95-7C7B-6005-E28D-5C4BBF9D3FE6}"/>
              </a:ext>
            </a:extLst>
          </p:cNvPr>
          <p:cNvSpPr/>
          <p:nvPr/>
        </p:nvSpPr>
        <p:spPr>
          <a:xfrm>
            <a:off x="10027748" y="4142538"/>
            <a:ext cx="352097" cy="18393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9A577405-EA76-6873-1FEA-9ECB44F47402}"/>
              </a:ext>
            </a:extLst>
          </p:cNvPr>
          <p:cNvSpPr/>
          <p:nvPr/>
        </p:nvSpPr>
        <p:spPr>
          <a:xfrm>
            <a:off x="10451854" y="4138983"/>
            <a:ext cx="352097" cy="18393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9" name="Rectangle 18">
            <a:extLst>
              <a:ext uri="{FF2B5EF4-FFF2-40B4-BE49-F238E27FC236}">
                <a16:creationId xmlns:a16="http://schemas.microsoft.com/office/drawing/2014/main" id="{180B0677-B1CD-1C75-2813-7FB454EFA015}"/>
              </a:ext>
            </a:extLst>
          </p:cNvPr>
          <p:cNvSpPr/>
          <p:nvPr/>
        </p:nvSpPr>
        <p:spPr>
          <a:xfrm>
            <a:off x="10901422" y="4140455"/>
            <a:ext cx="352097" cy="1839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0" name="Rectangle 19">
            <a:extLst>
              <a:ext uri="{FF2B5EF4-FFF2-40B4-BE49-F238E27FC236}">
                <a16:creationId xmlns:a16="http://schemas.microsoft.com/office/drawing/2014/main" id="{3915F258-1A72-4911-FB93-DF4B22F395F6}"/>
              </a:ext>
            </a:extLst>
          </p:cNvPr>
          <p:cNvSpPr/>
          <p:nvPr/>
        </p:nvSpPr>
        <p:spPr>
          <a:xfrm>
            <a:off x="11305789" y="4138319"/>
            <a:ext cx="352097" cy="1839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1" name="Rectangle 20">
            <a:extLst>
              <a:ext uri="{FF2B5EF4-FFF2-40B4-BE49-F238E27FC236}">
                <a16:creationId xmlns:a16="http://schemas.microsoft.com/office/drawing/2014/main" id="{B744C680-6CA7-7371-0240-E39841554301}"/>
              </a:ext>
            </a:extLst>
          </p:cNvPr>
          <p:cNvSpPr/>
          <p:nvPr/>
        </p:nvSpPr>
        <p:spPr>
          <a:xfrm rot="16200000">
            <a:off x="8952221" y="4420516"/>
            <a:ext cx="352097" cy="1839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0</a:t>
            </a:r>
          </a:p>
        </p:txBody>
      </p:sp>
      <p:sp>
        <p:nvSpPr>
          <p:cNvPr id="22" name="Rectangle 21">
            <a:extLst>
              <a:ext uri="{FF2B5EF4-FFF2-40B4-BE49-F238E27FC236}">
                <a16:creationId xmlns:a16="http://schemas.microsoft.com/office/drawing/2014/main" id="{FDCAED16-879D-3DE7-B7AF-FED776A1639D}"/>
              </a:ext>
            </a:extLst>
          </p:cNvPr>
          <p:cNvSpPr/>
          <p:nvPr/>
        </p:nvSpPr>
        <p:spPr>
          <a:xfrm rot="16200000">
            <a:off x="8950799" y="4792965"/>
            <a:ext cx="352097" cy="183931"/>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1</a:t>
            </a:r>
          </a:p>
        </p:txBody>
      </p:sp>
      <p:sp>
        <p:nvSpPr>
          <p:cNvPr id="23" name="Rectangle 22">
            <a:extLst>
              <a:ext uri="{FF2B5EF4-FFF2-40B4-BE49-F238E27FC236}">
                <a16:creationId xmlns:a16="http://schemas.microsoft.com/office/drawing/2014/main" id="{03A26EC8-84F7-2185-5CF9-8916AEC1914C}"/>
              </a:ext>
            </a:extLst>
          </p:cNvPr>
          <p:cNvSpPr/>
          <p:nvPr/>
        </p:nvSpPr>
        <p:spPr>
          <a:xfrm rot="16200000">
            <a:off x="8955077" y="5166837"/>
            <a:ext cx="352097" cy="18393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2</a:t>
            </a:r>
          </a:p>
        </p:txBody>
      </p:sp>
      <p:sp>
        <p:nvSpPr>
          <p:cNvPr id="24" name="Rectangle 23">
            <a:extLst>
              <a:ext uri="{FF2B5EF4-FFF2-40B4-BE49-F238E27FC236}">
                <a16:creationId xmlns:a16="http://schemas.microsoft.com/office/drawing/2014/main" id="{7B27791E-0EC4-582B-25C5-CF9BB1436DF8}"/>
              </a:ext>
            </a:extLst>
          </p:cNvPr>
          <p:cNvSpPr/>
          <p:nvPr/>
        </p:nvSpPr>
        <p:spPr>
          <a:xfrm rot="16200000">
            <a:off x="8955789" y="5539286"/>
            <a:ext cx="352097" cy="18393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3</a:t>
            </a:r>
          </a:p>
        </p:txBody>
      </p:sp>
      <p:sp>
        <p:nvSpPr>
          <p:cNvPr id="25" name="Rectangle 24">
            <a:extLst>
              <a:ext uri="{FF2B5EF4-FFF2-40B4-BE49-F238E27FC236}">
                <a16:creationId xmlns:a16="http://schemas.microsoft.com/office/drawing/2014/main" id="{9EA64B3B-F8E3-00C2-1A2C-0D7FB8841B2B}"/>
              </a:ext>
            </a:extLst>
          </p:cNvPr>
          <p:cNvSpPr/>
          <p:nvPr/>
        </p:nvSpPr>
        <p:spPr>
          <a:xfrm rot="16200000">
            <a:off x="8954367" y="5907462"/>
            <a:ext cx="352097" cy="1839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4</a:t>
            </a:r>
          </a:p>
        </p:txBody>
      </p:sp>
      <p:sp>
        <p:nvSpPr>
          <p:cNvPr id="26" name="Rectangle 25">
            <a:extLst>
              <a:ext uri="{FF2B5EF4-FFF2-40B4-BE49-F238E27FC236}">
                <a16:creationId xmlns:a16="http://schemas.microsoft.com/office/drawing/2014/main" id="{5F4C20AD-B35A-A654-18D0-A0705AAD92AF}"/>
              </a:ext>
            </a:extLst>
          </p:cNvPr>
          <p:cNvSpPr/>
          <p:nvPr/>
        </p:nvSpPr>
        <p:spPr>
          <a:xfrm rot="16200000">
            <a:off x="8957218" y="6282058"/>
            <a:ext cx="352097" cy="1839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5</a:t>
            </a:r>
          </a:p>
        </p:txBody>
      </p:sp>
      <p:sp>
        <p:nvSpPr>
          <p:cNvPr id="27" name="Rectangle 26">
            <a:extLst>
              <a:ext uri="{FF2B5EF4-FFF2-40B4-BE49-F238E27FC236}">
                <a16:creationId xmlns:a16="http://schemas.microsoft.com/office/drawing/2014/main" id="{911857D2-61D6-D406-D4A2-9FFFF54C4BF6}"/>
              </a:ext>
            </a:extLst>
          </p:cNvPr>
          <p:cNvSpPr/>
          <p:nvPr/>
        </p:nvSpPr>
        <p:spPr>
          <a:xfrm>
            <a:off x="5584371" y="1240972"/>
            <a:ext cx="365760" cy="35269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a:extLst>
              <a:ext uri="{FF2B5EF4-FFF2-40B4-BE49-F238E27FC236}">
                <a16:creationId xmlns:a16="http://schemas.microsoft.com/office/drawing/2014/main" id="{03A66ABD-3139-D03E-00AA-EE30D8FCBB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86" t="22678" r="70030" b="67910"/>
          <a:stretch/>
        </p:blipFill>
        <p:spPr bwMode="auto">
          <a:xfrm>
            <a:off x="7518400" y="730250"/>
            <a:ext cx="958849" cy="101254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nector: Elbow 28">
            <a:extLst>
              <a:ext uri="{FF2B5EF4-FFF2-40B4-BE49-F238E27FC236}">
                <a16:creationId xmlns:a16="http://schemas.microsoft.com/office/drawing/2014/main" id="{DE0E5C0F-F5C9-4523-5C21-E35AB287BD69}"/>
              </a:ext>
            </a:extLst>
          </p:cNvPr>
          <p:cNvCxnSpPr>
            <a:cxnSpLocks/>
            <a:stCxn id="27" idx="3"/>
            <a:endCxn id="28" idx="1"/>
          </p:cNvCxnSpPr>
          <p:nvPr/>
        </p:nvCxnSpPr>
        <p:spPr>
          <a:xfrm flipV="1">
            <a:off x="5950131" y="1236522"/>
            <a:ext cx="1568269" cy="180799"/>
          </a:xfrm>
          <a:prstGeom prst="bentConnector3">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30" name="Table 29">
            <a:extLst>
              <a:ext uri="{FF2B5EF4-FFF2-40B4-BE49-F238E27FC236}">
                <a16:creationId xmlns:a16="http://schemas.microsoft.com/office/drawing/2014/main" id="{9D14181D-8682-53CA-D9D1-42629602CE5A}"/>
              </a:ext>
            </a:extLst>
          </p:cNvPr>
          <p:cNvGraphicFramePr>
            <a:graphicFrameLocks noGrp="1"/>
          </p:cNvGraphicFramePr>
          <p:nvPr>
            <p:extLst>
              <p:ext uri="{D42A27DB-BD31-4B8C-83A1-F6EECF244321}">
                <p14:modId xmlns:p14="http://schemas.microsoft.com/office/powerpoint/2010/main" val="1474826302"/>
              </p:ext>
            </p:extLst>
          </p:nvPr>
        </p:nvGraphicFramePr>
        <p:xfrm>
          <a:off x="8934450" y="724164"/>
          <a:ext cx="2755904" cy="2560320"/>
        </p:xfrm>
        <a:graphic>
          <a:graphicData uri="http://schemas.openxmlformats.org/drawingml/2006/table">
            <a:tbl>
              <a:tblPr>
                <a:tableStyleId>{5C22544A-7EE6-4342-B048-85BDC9FD1C3A}</a:tableStyleId>
              </a:tblPr>
              <a:tblGrid>
                <a:gridCol w="344488">
                  <a:extLst>
                    <a:ext uri="{9D8B030D-6E8A-4147-A177-3AD203B41FA5}">
                      <a16:colId xmlns:a16="http://schemas.microsoft.com/office/drawing/2014/main" val="2168381361"/>
                    </a:ext>
                  </a:extLst>
                </a:gridCol>
                <a:gridCol w="344488">
                  <a:extLst>
                    <a:ext uri="{9D8B030D-6E8A-4147-A177-3AD203B41FA5}">
                      <a16:colId xmlns:a16="http://schemas.microsoft.com/office/drawing/2014/main" val="137434285"/>
                    </a:ext>
                  </a:extLst>
                </a:gridCol>
                <a:gridCol w="344488">
                  <a:extLst>
                    <a:ext uri="{9D8B030D-6E8A-4147-A177-3AD203B41FA5}">
                      <a16:colId xmlns:a16="http://schemas.microsoft.com/office/drawing/2014/main" val="330440081"/>
                    </a:ext>
                  </a:extLst>
                </a:gridCol>
                <a:gridCol w="344488">
                  <a:extLst>
                    <a:ext uri="{9D8B030D-6E8A-4147-A177-3AD203B41FA5}">
                      <a16:colId xmlns:a16="http://schemas.microsoft.com/office/drawing/2014/main" val="4151098842"/>
                    </a:ext>
                  </a:extLst>
                </a:gridCol>
                <a:gridCol w="344488">
                  <a:extLst>
                    <a:ext uri="{9D8B030D-6E8A-4147-A177-3AD203B41FA5}">
                      <a16:colId xmlns:a16="http://schemas.microsoft.com/office/drawing/2014/main" val="345472569"/>
                    </a:ext>
                  </a:extLst>
                </a:gridCol>
                <a:gridCol w="344488">
                  <a:extLst>
                    <a:ext uri="{9D8B030D-6E8A-4147-A177-3AD203B41FA5}">
                      <a16:colId xmlns:a16="http://schemas.microsoft.com/office/drawing/2014/main" val="2749271829"/>
                    </a:ext>
                  </a:extLst>
                </a:gridCol>
                <a:gridCol w="344488">
                  <a:extLst>
                    <a:ext uri="{9D8B030D-6E8A-4147-A177-3AD203B41FA5}">
                      <a16:colId xmlns:a16="http://schemas.microsoft.com/office/drawing/2014/main" val="2892764111"/>
                    </a:ext>
                  </a:extLst>
                </a:gridCol>
                <a:gridCol w="344488">
                  <a:extLst>
                    <a:ext uri="{9D8B030D-6E8A-4147-A177-3AD203B41FA5}">
                      <a16:colId xmlns:a16="http://schemas.microsoft.com/office/drawing/2014/main" val="2339492336"/>
                    </a:ext>
                  </a:extLst>
                </a:gridCol>
              </a:tblGrid>
              <a:tr h="313834">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89937"/>
                  </a:ext>
                </a:extLst>
              </a:tr>
              <a:tr h="313834">
                <a:tc>
                  <a:txBody>
                    <a:bodyPr/>
                    <a:lstStyle/>
                    <a:p>
                      <a:r>
                        <a:rPr lang="en-US"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1279083"/>
                  </a:ext>
                </a:extLst>
              </a:tr>
              <a:tr h="313834">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00917820"/>
                  </a:ext>
                </a:extLst>
              </a:tr>
              <a:tr h="313834">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37586899"/>
                  </a:ext>
                </a:extLst>
              </a:tr>
              <a:tr h="313834">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24028067"/>
                  </a:ext>
                </a:extLst>
              </a:tr>
              <a:tr h="313834">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53951758"/>
                  </a:ext>
                </a:extLst>
              </a:tr>
              <a:tr h="313834">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356077706"/>
                  </a:ext>
                </a:extLst>
              </a:tr>
            </a:tbl>
          </a:graphicData>
        </a:graphic>
      </p:graphicFrame>
      <p:graphicFrame>
        <p:nvGraphicFramePr>
          <p:cNvPr id="31" name="Table 30">
            <a:extLst>
              <a:ext uri="{FF2B5EF4-FFF2-40B4-BE49-F238E27FC236}">
                <a16:creationId xmlns:a16="http://schemas.microsoft.com/office/drawing/2014/main" id="{5EBF96C3-E7D2-4E0A-0735-A3A8DD37BE56}"/>
              </a:ext>
            </a:extLst>
          </p:cNvPr>
          <p:cNvGraphicFramePr>
            <a:graphicFrameLocks noGrp="1"/>
          </p:cNvGraphicFramePr>
          <p:nvPr>
            <p:extLst>
              <p:ext uri="{D42A27DB-BD31-4B8C-83A1-F6EECF244321}">
                <p14:modId xmlns:p14="http://schemas.microsoft.com/office/powerpoint/2010/main" val="1122239492"/>
              </p:ext>
            </p:extLst>
          </p:nvPr>
        </p:nvGraphicFramePr>
        <p:xfrm>
          <a:off x="5286642" y="4318472"/>
          <a:ext cx="2335050" cy="2225040"/>
        </p:xfrm>
        <a:graphic>
          <a:graphicData uri="http://schemas.openxmlformats.org/drawingml/2006/table">
            <a:tbl>
              <a:tblPr>
                <a:tableStyleId>{5C22544A-7EE6-4342-B048-85BDC9FD1C3A}</a:tableStyleId>
              </a:tblPr>
              <a:tblGrid>
                <a:gridCol w="389175">
                  <a:extLst>
                    <a:ext uri="{9D8B030D-6E8A-4147-A177-3AD203B41FA5}">
                      <a16:colId xmlns:a16="http://schemas.microsoft.com/office/drawing/2014/main" val="2168381361"/>
                    </a:ext>
                  </a:extLst>
                </a:gridCol>
                <a:gridCol w="389175">
                  <a:extLst>
                    <a:ext uri="{9D8B030D-6E8A-4147-A177-3AD203B41FA5}">
                      <a16:colId xmlns:a16="http://schemas.microsoft.com/office/drawing/2014/main" val="137434285"/>
                    </a:ext>
                  </a:extLst>
                </a:gridCol>
                <a:gridCol w="389175">
                  <a:extLst>
                    <a:ext uri="{9D8B030D-6E8A-4147-A177-3AD203B41FA5}">
                      <a16:colId xmlns:a16="http://schemas.microsoft.com/office/drawing/2014/main" val="330440081"/>
                    </a:ext>
                  </a:extLst>
                </a:gridCol>
                <a:gridCol w="389175">
                  <a:extLst>
                    <a:ext uri="{9D8B030D-6E8A-4147-A177-3AD203B41FA5}">
                      <a16:colId xmlns:a16="http://schemas.microsoft.com/office/drawing/2014/main" val="4151098842"/>
                    </a:ext>
                  </a:extLst>
                </a:gridCol>
                <a:gridCol w="389175">
                  <a:extLst>
                    <a:ext uri="{9D8B030D-6E8A-4147-A177-3AD203B41FA5}">
                      <a16:colId xmlns:a16="http://schemas.microsoft.com/office/drawing/2014/main" val="2892764111"/>
                    </a:ext>
                  </a:extLst>
                </a:gridCol>
                <a:gridCol w="389175">
                  <a:extLst>
                    <a:ext uri="{9D8B030D-6E8A-4147-A177-3AD203B41FA5}">
                      <a16:colId xmlns:a16="http://schemas.microsoft.com/office/drawing/2014/main" val="2339492336"/>
                    </a:ext>
                  </a:extLst>
                </a:gridCol>
              </a:tblGrid>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89937"/>
                  </a:ext>
                </a:extLst>
              </a:tr>
              <a:tr h="370840">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1279083"/>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917820"/>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586899"/>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028067"/>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951758"/>
                  </a:ext>
                </a:extLst>
              </a:tr>
            </a:tbl>
          </a:graphicData>
        </a:graphic>
      </p:graphicFrame>
      <p:sp>
        <p:nvSpPr>
          <p:cNvPr id="32" name="TextBox 31">
            <a:extLst>
              <a:ext uri="{FF2B5EF4-FFF2-40B4-BE49-F238E27FC236}">
                <a16:creationId xmlns:a16="http://schemas.microsoft.com/office/drawing/2014/main" id="{5FB7825F-E74E-2518-65EA-4C90697244CB}"/>
              </a:ext>
            </a:extLst>
          </p:cNvPr>
          <p:cNvSpPr txBox="1"/>
          <p:nvPr/>
        </p:nvSpPr>
        <p:spPr>
          <a:xfrm>
            <a:off x="5734292" y="3813164"/>
            <a:ext cx="1412566" cy="261610"/>
          </a:xfrm>
          <a:prstGeom prst="rect">
            <a:avLst/>
          </a:prstGeom>
          <a:noFill/>
        </p:spPr>
        <p:txBody>
          <a:bodyPr wrap="none" rtlCol="0">
            <a:spAutoFit/>
          </a:bodyPr>
          <a:lstStyle/>
          <a:p>
            <a:r>
              <a:rPr lang="en-US" sz="1100" dirty="0"/>
              <a:t>Left Neighbor GLCM</a:t>
            </a:r>
          </a:p>
        </p:txBody>
      </p:sp>
      <p:sp>
        <p:nvSpPr>
          <p:cNvPr id="33" name="TextBox 32">
            <a:extLst>
              <a:ext uri="{FF2B5EF4-FFF2-40B4-BE49-F238E27FC236}">
                <a16:creationId xmlns:a16="http://schemas.microsoft.com/office/drawing/2014/main" id="{F63FA54A-BBDC-C472-199F-70ED175219BF}"/>
              </a:ext>
            </a:extLst>
          </p:cNvPr>
          <p:cNvSpPr txBox="1"/>
          <p:nvPr/>
        </p:nvSpPr>
        <p:spPr>
          <a:xfrm>
            <a:off x="6037281" y="3958223"/>
            <a:ext cx="819455" cy="215444"/>
          </a:xfrm>
          <a:prstGeom prst="rect">
            <a:avLst/>
          </a:prstGeom>
          <a:noFill/>
        </p:spPr>
        <p:txBody>
          <a:bodyPr wrap="none" rtlCol="0">
            <a:spAutoFit/>
          </a:bodyPr>
          <a:lstStyle/>
          <a:p>
            <a:r>
              <a:rPr lang="en-US" sz="800" dirty="0"/>
              <a:t>Neighbor Pixel</a:t>
            </a:r>
          </a:p>
        </p:txBody>
      </p:sp>
      <p:sp>
        <p:nvSpPr>
          <p:cNvPr id="34" name="TextBox 33">
            <a:extLst>
              <a:ext uri="{FF2B5EF4-FFF2-40B4-BE49-F238E27FC236}">
                <a16:creationId xmlns:a16="http://schemas.microsoft.com/office/drawing/2014/main" id="{FD2F8120-3D45-DE2F-89C6-258F25E87B34}"/>
              </a:ext>
            </a:extLst>
          </p:cNvPr>
          <p:cNvSpPr txBox="1"/>
          <p:nvPr/>
        </p:nvSpPr>
        <p:spPr>
          <a:xfrm rot="16200000">
            <a:off x="4588978" y="5260247"/>
            <a:ext cx="870751" cy="215444"/>
          </a:xfrm>
          <a:prstGeom prst="rect">
            <a:avLst/>
          </a:prstGeom>
          <a:noFill/>
        </p:spPr>
        <p:txBody>
          <a:bodyPr wrap="none" rtlCol="0">
            <a:spAutoFit/>
          </a:bodyPr>
          <a:lstStyle/>
          <a:p>
            <a:r>
              <a:rPr lang="en-US" sz="800" dirty="0"/>
              <a:t>Reference Pixel</a:t>
            </a:r>
          </a:p>
        </p:txBody>
      </p:sp>
      <p:sp>
        <p:nvSpPr>
          <p:cNvPr id="35" name="Rectangle 34">
            <a:extLst>
              <a:ext uri="{FF2B5EF4-FFF2-40B4-BE49-F238E27FC236}">
                <a16:creationId xmlns:a16="http://schemas.microsoft.com/office/drawing/2014/main" id="{0F5D8D7B-5820-7B6A-BC46-415FE67932D3}"/>
              </a:ext>
            </a:extLst>
          </p:cNvPr>
          <p:cNvSpPr/>
          <p:nvPr/>
        </p:nvSpPr>
        <p:spPr>
          <a:xfrm>
            <a:off x="5304158" y="4129578"/>
            <a:ext cx="352097" cy="1839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6" name="Rectangle 35">
            <a:extLst>
              <a:ext uri="{FF2B5EF4-FFF2-40B4-BE49-F238E27FC236}">
                <a16:creationId xmlns:a16="http://schemas.microsoft.com/office/drawing/2014/main" id="{94913BA7-6C0D-C6D1-A6D0-7DC1E1A2F876}"/>
              </a:ext>
            </a:extLst>
          </p:cNvPr>
          <p:cNvSpPr/>
          <p:nvPr/>
        </p:nvSpPr>
        <p:spPr>
          <a:xfrm>
            <a:off x="5696159" y="4131544"/>
            <a:ext cx="352097" cy="183931"/>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7" name="Rectangle 36">
            <a:extLst>
              <a:ext uri="{FF2B5EF4-FFF2-40B4-BE49-F238E27FC236}">
                <a16:creationId xmlns:a16="http://schemas.microsoft.com/office/drawing/2014/main" id="{FF1D93CB-529E-207F-D4E6-0D4C0430D4AA}"/>
              </a:ext>
            </a:extLst>
          </p:cNvPr>
          <p:cNvSpPr/>
          <p:nvPr/>
        </p:nvSpPr>
        <p:spPr>
          <a:xfrm>
            <a:off x="6087840" y="4130046"/>
            <a:ext cx="352097" cy="18393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8" name="Rectangle 37">
            <a:extLst>
              <a:ext uri="{FF2B5EF4-FFF2-40B4-BE49-F238E27FC236}">
                <a16:creationId xmlns:a16="http://schemas.microsoft.com/office/drawing/2014/main" id="{72E107FE-2BFA-4A7F-F207-ED99466A83AF}"/>
              </a:ext>
            </a:extLst>
          </p:cNvPr>
          <p:cNvSpPr/>
          <p:nvPr/>
        </p:nvSpPr>
        <p:spPr>
          <a:xfrm>
            <a:off x="6473108" y="4126491"/>
            <a:ext cx="352097" cy="18393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9" name="Rectangle 38">
            <a:extLst>
              <a:ext uri="{FF2B5EF4-FFF2-40B4-BE49-F238E27FC236}">
                <a16:creationId xmlns:a16="http://schemas.microsoft.com/office/drawing/2014/main" id="{79F41D55-E3E4-A80E-124C-DF96A5904C67}"/>
              </a:ext>
            </a:extLst>
          </p:cNvPr>
          <p:cNvSpPr/>
          <p:nvPr/>
        </p:nvSpPr>
        <p:spPr>
          <a:xfrm>
            <a:off x="6862654" y="4127963"/>
            <a:ext cx="352097" cy="1839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0" name="Rectangle 39">
            <a:extLst>
              <a:ext uri="{FF2B5EF4-FFF2-40B4-BE49-F238E27FC236}">
                <a16:creationId xmlns:a16="http://schemas.microsoft.com/office/drawing/2014/main" id="{88323584-7213-B08E-A00A-F123FD60A213}"/>
              </a:ext>
            </a:extLst>
          </p:cNvPr>
          <p:cNvSpPr/>
          <p:nvPr/>
        </p:nvSpPr>
        <p:spPr>
          <a:xfrm>
            <a:off x="7253612" y="4125827"/>
            <a:ext cx="352097" cy="1839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41" name="Rectangle 40">
            <a:extLst>
              <a:ext uri="{FF2B5EF4-FFF2-40B4-BE49-F238E27FC236}">
                <a16:creationId xmlns:a16="http://schemas.microsoft.com/office/drawing/2014/main" id="{F9C41915-ED9F-C8EA-0D73-8F32B7E26208}"/>
              </a:ext>
            </a:extLst>
          </p:cNvPr>
          <p:cNvSpPr/>
          <p:nvPr/>
        </p:nvSpPr>
        <p:spPr>
          <a:xfrm rot="16200000">
            <a:off x="5012313" y="4408024"/>
            <a:ext cx="352097" cy="1839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0</a:t>
            </a:r>
          </a:p>
        </p:txBody>
      </p:sp>
      <p:sp>
        <p:nvSpPr>
          <p:cNvPr id="42" name="Rectangle 41">
            <a:extLst>
              <a:ext uri="{FF2B5EF4-FFF2-40B4-BE49-F238E27FC236}">
                <a16:creationId xmlns:a16="http://schemas.microsoft.com/office/drawing/2014/main" id="{0290B4F0-8D10-9F57-5D1D-ACB443C50938}"/>
              </a:ext>
            </a:extLst>
          </p:cNvPr>
          <p:cNvSpPr/>
          <p:nvPr/>
        </p:nvSpPr>
        <p:spPr>
          <a:xfrm rot="16200000">
            <a:off x="5010891" y="4780473"/>
            <a:ext cx="352097" cy="183931"/>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1</a:t>
            </a:r>
          </a:p>
        </p:txBody>
      </p:sp>
      <p:sp>
        <p:nvSpPr>
          <p:cNvPr id="43" name="Rectangle 42">
            <a:extLst>
              <a:ext uri="{FF2B5EF4-FFF2-40B4-BE49-F238E27FC236}">
                <a16:creationId xmlns:a16="http://schemas.microsoft.com/office/drawing/2014/main" id="{2EA73E8A-B0DC-A2D5-CE07-0DC4C4F09991}"/>
              </a:ext>
            </a:extLst>
          </p:cNvPr>
          <p:cNvSpPr/>
          <p:nvPr/>
        </p:nvSpPr>
        <p:spPr>
          <a:xfrm rot="16200000">
            <a:off x="5015169" y="5154345"/>
            <a:ext cx="352097" cy="18393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2</a:t>
            </a:r>
          </a:p>
        </p:txBody>
      </p:sp>
      <p:sp>
        <p:nvSpPr>
          <p:cNvPr id="44" name="Rectangle 43">
            <a:extLst>
              <a:ext uri="{FF2B5EF4-FFF2-40B4-BE49-F238E27FC236}">
                <a16:creationId xmlns:a16="http://schemas.microsoft.com/office/drawing/2014/main" id="{2E32C8F5-44B9-5FBB-632A-E6560DCC554B}"/>
              </a:ext>
            </a:extLst>
          </p:cNvPr>
          <p:cNvSpPr/>
          <p:nvPr/>
        </p:nvSpPr>
        <p:spPr>
          <a:xfrm rot="16200000">
            <a:off x="5015881" y="5526794"/>
            <a:ext cx="352097" cy="18393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6290CF09-E83C-5EF6-4C2A-599B357F4C36}"/>
              </a:ext>
            </a:extLst>
          </p:cNvPr>
          <p:cNvSpPr/>
          <p:nvPr/>
        </p:nvSpPr>
        <p:spPr>
          <a:xfrm rot="16200000">
            <a:off x="5014459" y="5894970"/>
            <a:ext cx="352097" cy="1839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4</a:t>
            </a:r>
          </a:p>
        </p:txBody>
      </p:sp>
      <p:sp>
        <p:nvSpPr>
          <p:cNvPr id="46" name="Rectangle 45">
            <a:extLst>
              <a:ext uri="{FF2B5EF4-FFF2-40B4-BE49-F238E27FC236}">
                <a16:creationId xmlns:a16="http://schemas.microsoft.com/office/drawing/2014/main" id="{D371C190-7822-F171-C1A8-D90D73708853}"/>
              </a:ext>
            </a:extLst>
          </p:cNvPr>
          <p:cNvSpPr/>
          <p:nvPr/>
        </p:nvSpPr>
        <p:spPr>
          <a:xfrm rot="16200000">
            <a:off x="5017310" y="6269566"/>
            <a:ext cx="352097" cy="1839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5</a:t>
            </a:r>
          </a:p>
        </p:txBody>
      </p:sp>
      <p:graphicFrame>
        <p:nvGraphicFramePr>
          <p:cNvPr id="47" name="Table 46">
            <a:extLst>
              <a:ext uri="{FF2B5EF4-FFF2-40B4-BE49-F238E27FC236}">
                <a16:creationId xmlns:a16="http://schemas.microsoft.com/office/drawing/2014/main" id="{FE29D08A-DAA7-51D1-08FC-379A4ED92D09}"/>
              </a:ext>
            </a:extLst>
          </p:cNvPr>
          <p:cNvGraphicFramePr>
            <a:graphicFrameLocks noGrp="1"/>
          </p:cNvGraphicFramePr>
          <p:nvPr>
            <p:extLst>
              <p:ext uri="{D42A27DB-BD31-4B8C-83A1-F6EECF244321}">
                <p14:modId xmlns:p14="http://schemas.microsoft.com/office/powerpoint/2010/main" val="694759549"/>
              </p:ext>
            </p:extLst>
          </p:nvPr>
        </p:nvGraphicFramePr>
        <p:xfrm>
          <a:off x="1726471" y="4340958"/>
          <a:ext cx="2335050" cy="2225040"/>
        </p:xfrm>
        <a:graphic>
          <a:graphicData uri="http://schemas.openxmlformats.org/drawingml/2006/table">
            <a:tbl>
              <a:tblPr>
                <a:tableStyleId>{5C22544A-7EE6-4342-B048-85BDC9FD1C3A}</a:tableStyleId>
              </a:tblPr>
              <a:tblGrid>
                <a:gridCol w="389175">
                  <a:extLst>
                    <a:ext uri="{9D8B030D-6E8A-4147-A177-3AD203B41FA5}">
                      <a16:colId xmlns:a16="http://schemas.microsoft.com/office/drawing/2014/main" val="2168381361"/>
                    </a:ext>
                  </a:extLst>
                </a:gridCol>
                <a:gridCol w="389175">
                  <a:extLst>
                    <a:ext uri="{9D8B030D-6E8A-4147-A177-3AD203B41FA5}">
                      <a16:colId xmlns:a16="http://schemas.microsoft.com/office/drawing/2014/main" val="137434285"/>
                    </a:ext>
                  </a:extLst>
                </a:gridCol>
                <a:gridCol w="389175">
                  <a:extLst>
                    <a:ext uri="{9D8B030D-6E8A-4147-A177-3AD203B41FA5}">
                      <a16:colId xmlns:a16="http://schemas.microsoft.com/office/drawing/2014/main" val="330440081"/>
                    </a:ext>
                  </a:extLst>
                </a:gridCol>
                <a:gridCol w="389175">
                  <a:extLst>
                    <a:ext uri="{9D8B030D-6E8A-4147-A177-3AD203B41FA5}">
                      <a16:colId xmlns:a16="http://schemas.microsoft.com/office/drawing/2014/main" val="4151098842"/>
                    </a:ext>
                  </a:extLst>
                </a:gridCol>
                <a:gridCol w="389175">
                  <a:extLst>
                    <a:ext uri="{9D8B030D-6E8A-4147-A177-3AD203B41FA5}">
                      <a16:colId xmlns:a16="http://schemas.microsoft.com/office/drawing/2014/main" val="2892764111"/>
                    </a:ext>
                  </a:extLst>
                </a:gridCol>
                <a:gridCol w="389175">
                  <a:extLst>
                    <a:ext uri="{9D8B030D-6E8A-4147-A177-3AD203B41FA5}">
                      <a16:colId xmlns:a16="http://schemas.microsoft.com/office/drawing/2014/main" val="2339492336"/>
                    </a:ext>
                  </a:extLst>
                </a:gridCol>
              </a:tblGrid>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89937"/>
                  </a:ext>
                </a:extLst>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1279083"/>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917820"/>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586899"/>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028067"/>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951758"/>
                  </a:ext>
                </a:extLst>
              </a:tr>
            </a:tbl>
          </a:graphicData>
        </a:graphic>
      </p:graphicFrame>
      <p:sp>
        <p:nvSpPr>
          <p:cNvPr id="48" name="TextBox 47">
            <a:extLst>
              <a:ext uri="{FF2B5EF4-FFF2-40B4-BE49-F238E27FC236}">
                <a16:creationId xmlns:a16="http://schemas.microsoft.com/office/drawing/2014/main" id="{6ADE5FC2-FABB-C632-4E4B-B2A75D0965C5}"/>
              </a:ext>
            </a:extLst>
          </p:cNvPr>
          <p:cNvSpPr txBox="1"/>
          <p:nvPr/>
        </p:nvSpPr>
        <p:spPr>
          <a:xfrm>
            <a:off x="2174121" y="3835650"/>
            <a:ext cx="1491114" cy="261610"/>
          </a:xfrm>
          <a:prstGeom prst="rect">
            <a:avLst/>
          </a:prstGeom>
          <a:noFill/>
        </p:spPr>
        <p:txBody>
          <a:bodyPr wrap="none" rtlCol="0">
            <a:spAutoFit/>
          </a:bodyPr>
          <a:lstStyle/>
          <a:p>
            <a:r>
              <a:rPr lang="en-US" sz="1100" dirty="0"/>
              <a:t>Right Neighbor GLCM</a:t>
            </a:r>
          </a:p>
        </p:txBody>
      </p:sp>
      <p:sp>
        <p:nvSpPr>
          <p:cNvPr id="49" name="TextBox 48">
            <a:extLst>
              <a:ext uri="{FF2B5EF4-FFF2-40B4-BE49-F238E27FC236}">
                <a16:creationId xmlns:a16="http://schemas.microsoft.com/office/drawing/2014/main" id="{8BFC3A68-4C85-D27E-3C91-2A328D46A386}"/>
              </a:ext>
            </a:extLst>
          </p:cNvPr>
          <p:cNvSpPr txBox="1"/>
          <p:nvPr/>
        </p:nvSpPr>
        <p:spPr>
          <a:xfrm>
            <a:off x="2477110" y="3980709"/>
            <a:ext cx="819455" cy="215444"/>
          </a:xfrm>
          <a:prstGeom prst="rect">
            <a:avLst/>
          </a:prstGeom>
          <a:noFill/>
        </p:spPr>
        <p:txBody>
          <a:bodyPr wrap="none" rtlCol="0">
            <a:spAutoFit/>
          </a:bodyPr>
          <a:lstStyle/>
          <a:p>
            <a:r>
              <a:rPr lang="en-US" sz="800" dirty="0"/>
              <a:t>Neighbor Pixel</a:t>
            </a:r>
          </a:p>
        </p:txBody>
      </p:sp>
      <p:sp>
        <p:nvSpPr>
          <p:cNvPr id="50" name="TextBox 49">
            <a:extLst>
              <a:ext uri="{FF2B5EF4-FFF2-40B4-BE49-F238E27FC236}">
                <a16:creationId xmlns:a16="http://schemas.microsoft.com/office/drawing/2014/main" id="{68027824-DE9B-2283-0098-C798537A8359}"/>
              </a:ext>
            </a:extLst>
          </p:cNvPr>
          <p:cNvSpPr txBox="1"/>
          <p:nvPr/>
        </p:nvSpPr>
        <p:spPr>
          <a:xfrm rot="16200000">
            <a:off x="1028807" y="5282733"/>
            <a:ext cx="870751" cy="215444"/>
          </a:xfrm>
          <a:prstGeom prst="rect">
            <a:avLst/>
          </a:prstGeom>
          <a:noFill/>
        </p:spPr>
        <p:txBody>
          <a:bodyPr wrap="none" rtlCol="0">
            <a:spAutoFit/>
          </a:bodyPr>
          <a:lstStyle/>
          <a:p>
            <a:r>
              <a:rPr lang="en-US" sz="800" dirty="0"/>
              <a:t>Reference Pixel</a:t>
            </a:r>
          </a:p>
        </p:txBody>
      </p:sp>
      <p:sp>
        <p:nvSpPr>
          <p:cNvPr id="51" name="Rectangle 50">
            <a:extLst>
              <a:ext uri="{FF2B5EF4-FFF2-40B4-BE49-F238E27FC236}">
                <a16:creationId xmlns:a16="http://schemas.microsoft.com/office/drawing/2014/main" id="{1D7B8972-E102-E7B0-BBEE-F811F130919B}"/>
              </a:ext>
            </a:extLst>
          </p:cNvPr>
          <p:cNvSpPr/>
          <p:nvPr/>
        </p:nvSpPr>
        <p:spPr>
          <a:xfrm>
            <a:off x="1743987" y="4152064"/>
            <a:ext cx="352097" cy="1839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52" name="Rectangle 51">
            <a:extLst>
              <a:ext uri="{FF2B5EF4-FFF2-40B4-BE49-F238E27FC236}">
                <a16:creationId xmlns:a16="http://schemas.microsoft.com/office/drawing/2014/main" id="{2A0AC737-8C6A-7142-E137-EB00674647EC}"/>
              </a:ext>
            </a:extLst>
          </p:cNvPr>
          <p:cNvSpPr/>
          <p:nvPr/>
        </p:nvSpPr>
        <p:spPr>
          <a:xfrm>
            <a:off x="2135988" y="4154030"/>
            <a:ext cx="352097" cy="183931"/>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3" name="Rectangle 52">
            <a:extLst>
              <a:ext uri="{FF2B5EF4-FFF2-40B4-BE49-F238E27FC236}">
                <a16:creationId xmlns:a16="http://schemas.microsoft.com/office/drawing/2014/main" id="{7E027701-74FD-0570-5673-2A48045AEFE6}"/>
              </a:ext>
            </a:extLst>
          </p:cNvPr>
          <p:cNvSpPr/>
          <p:nvPr/>
        </p:nvSpPr>
        <p:spPr>
          <a:xfrm>
            <a:off x="2527669" y="4152532"/>
            <a:ext cx="352097" cy="18393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4" name="Rectangle 53">
            <a:extLst>
              <a:ext uri="{FF2B5EF4-FFF2-40B4-BE49-F238E27FC236}">
                <a16:creationId xmlns:a16="http://schemas.microsoft.com/office/drawing/2014/main" id="{A299C60A-634F-CFC4-2DD8-5DB4FB810923}"/>
              </a:ext>
            </a:extLst>
          </p:cNvPr>
          <p:cNvSpPr/>
          <p:nvPr/>
        </p:nvSpPr>
        <p:spPr>
          <a:xfrm>
            <a:off x="2912937" y="4148977"/>
            <a:ext cx="352097" cy="18393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55" name="Rectangle 54">
            <a:extLst>
              <a:ext uri="{FF2B5EF4-FFF2-40B4-BE49-F238E27FC236}">
                <a16:creationId xmlns:a16="http://schemas.microsoft.com/office/drawing/2014/main" id="{44D632C6-6BE4-FC4B-2AB9-EEB06102578E}"/>
              </a:ext>
            </a:extLst>
          </p:cNvPr>
          <p:cNvSpPr/>
          <p:nvPr/>
        </p:nvSpPr>
        <p:spPr>
          <a:xfrm>
            <a:off x="3302483" y="4150449"/>
            <a:ext cx="352097" cy="1839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6" name="Rectangle 55">
            <a:extLst>
              <a:ext uri="{FF2B5EF4-FFF2-40B4-BE49-F238E27FC236}">
                <a16:creationId xmlns:a16="http://schemas.microsoft.com/office/drawing/2014/main" id="{BDBCBE18-C80B-7B06-AC5F-109AB60ACE9E}"/>
              </a:ext>
            </a:extLst>
          </p:cNvPr>
          <p:cNvSpPr/>
          <p:nvPr/>
        </p:nvSpPr>
        <p:spPr>
          <a:xfrm>
            <a:off x="3693441" y="4148313"/>
            <a:ext cx="352097" cy="1839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7" name="Rectangle 56">
            <a:extLst>
              <a:ext uri="{FF2B5EF4-FFF2-40B4-BE49-F238E27FC236}">
                <a16:creationId xmlns:a16="http://schemas.microsoft.com/office/drawing/2014/main" id="{9680AE87-ABE8-F8C2-6064-68AB9BEBFACC}"/>
              </a:ext>
            </a:extLst>
          </p:cNvPr>
          <p:cNvSpPr/>
          <p:nvPr/>
        </p:nvSpPr>
        <p:spPr>
          <a:xfrm rot="16200000">
            <a:off x="1452142" y="4430510"/>
            <a:ext cx="352097" cy="1839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0</a:t>
            </a:r>
          </a:p>
        </p:txBody>
      </p:sp>
      <p:sp>
        <p:nvSpPr>
          <p:cNvPr id="58" name="Rectangle 57">
            <a:extLst>
              <a:ext uri="{FF2B5EF4-FFF2-40B4-BE49-F238E27FC236}">
                <a16:creationId xmlns:a16="http://schemas.microsoft.com/office/drawing/2014/main" id="{C594E2C1-B60E-D472-7D6C-3510A9645411}"/>
              </a:ext>
            </a:extLst>
          </p:cNvPr>
          <p:cNvSpPr/>
          <p:nvPr/>
        </p:nvSpPr>
        <p:spPr>
          <a:xfrm rot="16200000">
            <a:off x="1450720" y="4802959"/>
            <a:ext cx="352097" cy="183931"/>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1</a:t>
            </a:r>
          </a:p>
        </p:txBody>
      </p:sp>
      <p:sp>
        <p:nvSpPr>
          <p:cNvPr id="59" name="Rectangle 58">
            <a:extLst>
              <a:ext uri="{FF2B5EF4-FFF2-40B4-BE49-F238E27FC236}">
                <a16:creationId xmlns:a16="http://schemas.microsoft.com/office/drawing/2014/main" id="{4D6BA21E-5E29-D49B-3459-E143E6A2914C}"/>
              </a:ext>
            </a:extLst>
          </p:cNvPr>
          <p:cNvSpPr/>
          <p:nvPr/>
        </p:nvSpPr>
        <p:spPr>
          <a:xfrm rot="16200000">
            <a:off x="1454998" y="5176831"/>
            <a:ext cx="352097" cy="18393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t>2</a:t>
            </a:r>
          </a:p>
        </p:txBody>
      </p:sp>
      <p:sp>
        <p:nvSpPr>
          <p:cNvPr id="60" name="Rectangle 59">
            <a:extLst>
              <a:ext uri="{FF2B5EF4-FFF2-40B4-BE49-F238E27FC236}">
                <a16:creationId xmlns:a16="http://schemas.microsoft.com/office/drawing/2014/main" id="{095885F6-32E2-CB1D-934A-3C2F6AF4EEC3}"/>
              </a:ext>
            </a:extLst>
          </p:cNvPr>
          <p:cNvSpPr/>
          <p:nvPr/>
        </p:nvSpPr>
        <p:spPr>
          <a:xfrm rot="16200000">
            <a:off x="1455710" y="5549280"/>
            <a:ext cx="352097" cy="18393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3</a:t>
            </a:r>
          </a:p>
        </p:txBody>
      </p:sp>
      <p:sp>
        <p:nvSpPr>
          <p:cNvPr id="61" name="Rectangle 60">
            <a:extLst>
              <a:ext uri="{FF2B5EF4-FFF2-40B4-BE49-F238E27FC236}">
                <a16:creationId xmlns:a16="http://schemas.microsoft.com/office/drawing/2014/main" id="{C7496F97-9945-5477-A0C6-9C949C68BEE6}"/>
              </a:ext>
            </a:extLst>
          </p:cNvPr>
          <p:cNvSpPr/>
          <p:nvPr/>
        </p:nvSpPr>
        <p:spPr>
          <a:xfrm rot="16200000">
            <a:off x="1454288" y="5917456"/>
            <a:ext cx="352097" cy="1839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4</a:t>
            </a:r>
          </a:p>
        </p:txBody>
      </p:sp>
      <p:sp>
        <p:nvSpPr>
          <p:cNvPr id="62" name="Rectangle 61">
            <a:extLst>
              <a:ext uri="{FF2B5EF4-FFF2-40B4-BE49-F238E27FC236}">
                <a16:creationId xmlns:a16="http://schemas.microsoft.com/office/drawing/2014/main" id="{E9FC346A-0D75-F80A-03A0-BFEACA632087}"/>
              </a:ext>
            </a:extLst>
          </p:cNvPr>
          <p:cNvSpPr/>
          <p:nvPr/>
        </p:nvSpPr>
        <p:spPr>
          <a:xfrm rot="16200000">
            <a:off x="1457139" y="6292052"/>
            <a:ext cx="352097" cy="1839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5</a:t>
            </a:r>
          </a:p>
        </p:txBody>
      </p:sp>
      <p:sp>
        <p:nvSpPr>
          <p:cNvPr id="63" name="TextBox 62">
            <a:extLst>
              <a:ext uri="{FF2B5EF4-FFF2-40B4-BE49-F238E27FC236}">
                <a16:creationId xmlns:a16="http://schemas.microsoft.com/office/drawing/2014/main" id="{178E16EC-8683-1FC7-01F4-9BFB84481C2E}"/>
              </a:ext>
            </a:extLst>
          </p:cNvPr>
          <p:cNvSpPr txBox="1"/>
          <p:nvPr/>
        </p:nvSpPr>
        <p:spPr>
          <a:xfrm>
            <a:off x="4362137" y="5089160"/>
            <a:ext cx="349776" cy="461665"/>
          </a:xfrm>
          <a:prstGeom prst="rect">
            <a:avLst/>
          </a:prstGeom>
          <a:noFill/>
        </p:spPr>
        <p:txBody>
          <a:bodyPr wrap="none" rtlCol="0">
            <a:spAutoFit/>
          </a:bodyPr>
          <a:lstStyle/>
          <a:p>
            <a:r>
              <a:rPr lang="en-US" sz="2400" b="1" dirty="0"/>
              <a:t>+</a:t>
            </a:r>
          </a:p>
        </p:txBody>
      </p:sp>
      <p:sp>
        <p:nvSpPr>
          <p:cNvPr id="64" name="TextBox 63">
            <a:extLst>
              <a:ext uri="{FF2B5EF4-FFF2-40B4-BE49-F238E27FC236}">
                <a16:creationId xmlns:a16="http://schemas.microsoft.com/office/drawing/2014/main" id="{A690244D-745D-A8FE-BF95-BDF19DE172E9}"/>
              </a:ext>
            </a:extLst>
          </p:cNvPr>
          <p:cNvSpPr txBox="1"/>
          <p:nvPr/>
        </p:nvSpPr>
        <p:spPr>
          <a:xfrm>
            <a:off x="8007245" y="5061679"/>
            <a:ext cx="349776" cy="461665"/>
          </a:xfrm>
          <a:prstGeom prst="rect">
            <a:avLst/>
          </a:prstGeom>
          <a:noFill/>
        </p:spPr>
        <p:txBody>
          <a:bodyPr wrap="none" rtlCol="0">
            <a:spAutoFit/>
          </a:bodyPr>
          <a:lstStyle/>
          <a:p>
            <a:r>
              <a:rPr lang="en-US" sz="2400" b="1" dirty="0"/>
              <a:t>=</a:t>
            </a:r>
          </a:p>
        </p:txBody>
      </p:sp>
      <p:cxnSp>
        <p:nvCxnSpPr>
          <p:cNvPr id="65" name="Straight Arrow Connector 64">
            <a:extLst>
              <a:ext uri="{FF2B5EF4-FFF2-40B4-BE49-F238E27FC236}">
                <a16:creationId xmlns:a16="http://schemas.microsoft.com/office/drawing/2014/main" id="{B2E5E34F-A806-1242-1389-489867460595}"/>
              </a:ext>
            </a:extLst>
          </p:cNvPr>
          <p:cNvCxnSpPr/>
          <p:nvPr/>
        </p:nvCxnSpPr>
        <p:spPr>
          <a:xfrm>
            <a:off x="9169518" y="914400"/>
            <a:ext cx="199892" cy="0"/>
          </a:xfrm>
          <a:prstGeom prst="straightConnector1">
            <a:avLst/>
          </a:prstGeom>
          <a:ln w="28575">
            <a:solidFill>
              <a:srgbClr val="C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A0DE0A35-0E14-BE33-0465-FE5E0F36AD3F}"/>
              </a:ext>
            </a:extLst>
          </p:cNvPr>
          <p:cNvCxnSpPr/>
          <p:nvPr/>
        </p:nvCxnSpPr>
        <p:spPr>
          <a:xfrm>
            <a:off x="9508954" y="1253836"/>
            <a:ext cx="199892" cy="0"/>
          </a:xfrm>
          <a:prstGeom prst="straightConnector1">
            <a:avLst/>
          </a:prstGeom>
          <a:ln w="28575">
            <a:solidFill>
              <a:srgbClr val="C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1AC1DCDD-D55E-40D0-5FD8-AE77CEE934A8}"/>
              </a:ext>
            </a:extLst>
          </p:cNvPr>
          <p:cNvCxnSpPr/>
          <p:nvPr/>
        </p:nvCxnSpPr>
        <p:spPr>
          <a:xfrm>
            <a:off x="9827609" y="1655618"/>
            <a:ext cx="199892" cy="0"/>
          </a:xfrm>
          <a:prstGeom prst="straightConnector1">
            <a:avLst/>
          </a:prstGeom>
          <a:ln w="28575">
            <a:solidFill>
              <a:srgbClr val="C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8" name="Title 1">
            <a:extLst>
              <a:ext uri="{FF2B5EF4-FFF2-40B4-BE49-F238E27FC236}">
                <a16:creationId xmlns:a16="http://schemas.microsoft.com/office/drawing/2014/main" id="{BE612DA5-6003-FB22-5831-8BCDA986FA22}"/>
              </a:ext>
            </a:extLst>
          </p:cNvPr>
          <p:cNvSpPr txBox="1">
            <a:spLocks/>
          </p:cNvSpPr>
          <p:nvPr/>
        </p:nvSpPr>
        <p:spPr>
          <a:xfrm>
            <a:off x="0" y="-3799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Assembling the Grey Level Cooccurrence Matrix (GLCM)</a:t>
            </a:r>
            <a:endParaRPr lang="en-US" sz="3200" dirty="0"/>
          </a:p>
        </p:txBody>
      </p:sp>
    </p:spTree>
    <p:extLst>
      <p:ext uri="{BB962C8B-B14F-4D97-AF65-F5344CB8AC3E}">
        <p14:creationId xmlns:p14="http://schemas.microsoft.com/office/powerpoint/2010/main" val="315545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9672D9-F6FB-A04E-8CD3-189C2A819919}"/>
              </a:ext>
            </a:extLst>
          </p:cNvPr>
          <p:cNvSpPr txBox="1">
            <a:spLocks/>
          </p:cNvSpPr>
          <p:nvPr/>
        </p:nvSpPr>
        <p:spPr>
          <a:xfrm>
            <a:off x="330969" y="191872"/>
            <a:ext cx="9717385" cy="10058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Haralick</a:t>
            </a:r>
            <a:r>
              <a:rPr lang="en-US" dirty="0"/>
              <a:t> Features</a:t>
            </a:r>
          </a:p>
        </p:txBody>
      </p:sp>
      <p:pic>
        <p:nvPicPr>
          <p:cNvPr id="5" name="Picture 4">
            <a:extLst>
              <a:ext uri="{FF2B5EF4-FFF2-40B4-BE49-F238E27FC236}">
                <a16:creationId xmlns:a16="http://schemas.microsoft.com/office/drawing/2014/main" id="{4117B653-7278-C0AF-F908-006A7F64B2C2}"/>
              </a:ext>
            </a:extLst>
          </p:cNvPr>
          <p:cNvPicPr>
            <a:picLocks noChangeAspect="1"/>
          </p:cNvPicPr>
          <p:nvPr/>
        </p:nvPicPr>
        <p:blipFill>
          <a:blip r:embed="rId2"/>
          <a:stretch>
            <a:fillRect/>
          </a:stretch>
        </p:blipFill>
        <p:spPr>
          <a:xfrm>
            <a:off x="1384718" y="2286494"/>
            <a:ext cx="2218115" cy="682158"/>
          </a:xfrm>
          <a:prstGeom prst="rect">
            <a:avLst/>
          </a:prstGeom>
        </p:spPr>
      </p:pic>
      <p:pic>
        <p:nvPicPr>
          <p:cNvPr id="6" name="Picture 5">
            <a:extLst>
              <a:ext uri="{FF2B5EF4-FFF2-40B4-BE49-F238E27FC236}">
                <a16:creationId xmlns:a16="http://schemas.microsoft.com/office/drawing/2014/main" id="{0D04BB5A-96E9-912C-32C9-05A730D48DA6}"/>
              </a:ext>
            </a:extLst>
          </p:cNvPr>
          <p:cNvPicPr>
            <a:picLocks noChangeAspect="1"/>
          </p:cNvPicPr>
          <p:nvPr/>
        </p:nvPicPr>
        <p:blipFill>
          <a:blip r:embed="rId3"/>
          <a:stretch>
            <a:fillRect/>
          </a:stretch>
        </p:blipFill>
        <p:spPr>
          <a:xfrm>
            <a:off x="905699" y="3103625"/>
            <a:ext cx="3102558" cy="743684"/>
          </a:xfrm>
          <a:prstGeom prst="rect">
            <a:avLst/>
          </a:prstGeom>
        </p:spPr>
      </p:pic>
      <p:pic>
        <p:nvPicPr>
          <p:cNvPr id="7" name="Picture 6">
            <a:extLst>
              <a:ext uri="{FF2B5EF4-FFF2-40B4-BE49-F238E27FC236}">
                <a16:creationId xmlns:a16="http://schemas.microsoft.com/office/drawing/2014/main" id="{DE398B2E-AE40-7F5B-7C5D-AAE12846FAA7}"/>
              </a:ext>
            </a:extLst>
          </p:cNvPr>
          <p:cNvPicPr>
            <a:picLocks noChangeAspect="1"/>
          </p:cNvPicPr>
          <p:nvPr/>
        </p:nvPicPr>
        <p:blipFill>
          <a:blip r:embed="rId4"/>
          <a:stretch>
            <a:fillRect/>
          </a:stretch>
        </p:blipFill>
        <p:spPr>
          <a:xfrm>
            <a:off x="1168783" y="4098281"/>
            <a:ext cx="2347604" cy="618298"/>
          </a:xfrm>
          <a:prstGeom prst="rect">
            <a:avLst/>
          </a:prstGeom>
        </p:spPr>
      </p:pic>
      <p:pic>
        <p:nvPicPr>
          <p:cNvPr id="8" name="Picture 7">
            <a:extLst>
              <a:ext uri="{FF2B5EF4-FFF2-40B4-BE49-F238E27FC236}">
                <a16:creationId xmlns:a16="http://schemas.microsoft.com/office/drawing/2014/main" id="{1286CE06-87AC-CDC5-1127-55ED31E26625}"/>
              </a:ext>
            </a:extLst>
          </p:cNvPr>
          <p:cNvPicPr>
            <a:picLocks noChangeAspect="1"/>
          </p:cNvPicPr>
          <p:nvPr/>
        </p:nvPicPr>
        <p:blipFill>
          <a:blip r:embed="rId5"/>
          <a:stretch>
            <a:fillRect/>
          </a:stretch>
        </p:blipFill>
        <p:spPr>
          <a:xfrm>
            <a:off x="4957235" y="1483432"/>
            <a:ext cx="2695686" cy="459047"/>
          </a:xfrm>
          <a:prstGeom prst="rect">
            <a:avLst/>
          </a:prstGeom>
        </p:spPr>
      </p:pic>
      <p:pic>
        <p:nvPicPr>
          <p:cNvPr id="9" name="Picture 8">
            <a:extLst>
              <a:ext uri="{FF2B5EF4-FFF2-40B4-BE49-F238E27FC236}">
                <a16:creationId xmlns:a16="http://schemas.microsoft.com/office/drawing/2014/main" id="{D2E28E84-71D8-1EC9-74B2-E185FB98B680}"/>
              </a:ext>
            </a:extLst>
          </p:cNvPr>
          <p:cNvPicPr>
            <a:picLocks noChangeAspect="1"/>
          </p:cNvPicPr>
          <p:nvPr/>
        </p:nvPicPr>
        <p:blipFill>
          <a:blip r:embed="rId6"/>
          <a:stretch>
            <a:fillRect/>
          </a:stretch>
        </p:blipFill>
        <p:spPr>
          <a:xfrm>
            <a:off x="905699" y="4984966"/>
            <a:ext cx="2873772" cy="735347"/>
          </a:xfrm>
          <a:prstGeom prst="rect">
            <a:avLst/>
          </a:prstGeom>
        </p:spPr>
      </p:pic>
      <p:pic>
        <p:nvPicPr>
          <p:cNvPr id="10" name="Picture 9">
            <a:extLst>
              <a:ext uri="{FF2B5EF4-FFF2-40B4-BE49-F238E27FC236}">
                <a16:creationId xmlns:a16="http://schemas.microsoft.com/office/drawing/2014/main" id="{A58F7D24-9E08-C043-28BE-B619890C3B39}"/>
              </a:ext>
            </a:extLst>
          </p:cNvPr>
          <p:cNvPicPr>
            <a:picLocks noChangeAspect="1"/>
          </p:cNvPicPr>
          <p:nvPr/>
        </p:nvPicPr>
        <p:blipFill>
          <a:blip r:embed="rId7"/>
          <a:stretch>
            <a:fillRect/>
          </a:stretch>
        </p:blipFill>
        <p:spPr>
          <a:xfrm>
            <a:off x="1237635" y="5894086"/>
            <a:ext cx="2015668" cy="554528"/>
          </a:xfrm>
          <a:prstGeom prst="rect">
            <a:avLst/>
          </a:prstGeom>
        </p:spPr>
      </p:pic>
      <p:pic>
        <p:nvPicPr>
          <p:cNvPr id="11" name="Picture 10">
            <a:extLst>
              <a:ext uri="{FF2B5EF4-FFF2-40B4-BE49-F238E27FC236}">
                <a16:creationId xmlns:a16="http://schemas.microsoft.com/office/drawing/2014/main" id="{43241324-29D7-9162-FA51-0855EE014186}"/>
              </a:ext>
            </a:extLst>
          </p:cNvPr>
          <p:cNvPicPr>
            <a:picLocks noChangeAspect="1"/>
          </p:cNvPicPr>
          <p:nvPr/>
        </p:nvPicPr>
        <p:blipFill>
          <a:blip r:embed="rId8"/>
          <a:stretch>
            <a:fillRect/>
          </a:stretch>
        </p:blipFill>
        <p:spPr>
          <a:xfrm>
            <a:off x="5019980" y="2099451"/>
            <a:ext cx="2570196" cy="528122"/>
          </a:xfrm>
          <a:prstGeom prst="rect">
            <a:avLst/>
          </a:prstGeom>
        </p:spPr>
      </p:pic>
      <p:pic>
        <p:nvPicPr>
          <p:cNvPr id="12" name="Picture 11">
            <a:extLst>
              <a:ext uri="{FF2B5EF4-FFF2-40B4-BE49-F238E27FC236}">
                <a16:creationId xmlns:a16="http://schemas.microsoft.com/office/drawing/2014/main" id="{2277AC2B-AE50-2D60-F236-C4FD1329E908}"/>
              </a:ext>
            </a:extLst>
          </p:cNvPr>
          <p:cNvPicPr>
            <a:picLocks noChangeAspect="1"/>
          </p:cNvPicPr>
          <p:nvPr/>
        </p:nvPicPr>
        <p:blipFill>
          <a:blip r:embed="rId9"/>
          <a:stretch>
            <a:fillRect/>
          </a:stretch>
        </p:blipFill>
        <p:spPr>
          <a:xfrm>
            <a:off x="8045889" y="1353039"/>
            <a:ext cx="4004930" cy="457707"/>
          </a:xfrm>
          <a:prstGeom prst="rect">
            <a:avLst/>
          </a:prstGeom>
        </p:spPr>
      </p:pic>
      <p:pic>
        <p:nvPicPr>
          <p:cNvPr id="13" name="Picture 12">
            <a:extLst>
              <a:ext uri="{FF2B5EF4-FFF2-40B4-BE49-F238E27FC236}">
                <a16:creationId xmlns:a16="http://schemas.microsoft.com/office/drawing/2014/main" id="{55490165-5863-1301-7060-F25C3EE8567E}"/>
              </a:ext>
            </a:extLst>
          </p:cNvPr>
          <p:cNvPicPr>
            <a:picLocks noChangeAspect="1"/>
          </p:cNvPicPr>
          <p:nvPr/>
        </p:nvPicPr>
        <p:blipFill>
          <a:blip r:embed="rId10"/>
          <a:stretch>
            <a:fillRect/>
          </a:stretch>
        </p:blipFill>
        <p:spPr>
          <a:xfrm>
            <a:off x="8451965" y="2094825"/>
            <a:ext cx="3192779" cy="599346"/>
          </a:xfrm>
          <a:prstGeom prst="rect">
            <a:avLst/>
          </a:prstGeom>
        </p:spPr>
      </p:pic>
      <p:pic>
        <p:nvPicPr>
          <p:cNvPr id="14" name="Picture 13">
            <a:extLst>
              <a:ext uri="{FF2B5EF4-FFF2-40B4-BE49-F238E27FC236}">
                <a16:creationId xmlns:a16="http://schemas.microsoft.com/office/drawing/2014/main" id="{C7B1B8D2-76C4-11DF-8E9E-E1E99F6ACDDE}"/>
              </a:ext>
            </a:extLst>
          </p:cNvPr>
          <p:cNvPicPr>
            <a:picLocks noChangeAspect="1"/>
          </p:cNvPicPr>
          <p:nvPr/>
        </p:nvPicPr>
        <p:blipFill>
          <a:blip r:embed="rId11"/>
          <a:stretch>
            <a:fillRect/>
          </a:stretch>
        </p:blipFill>
        <p:spPr>
          <a:xfrm>
            <a:off x="4865763" y="2979470"/>
            <a:ext cx="2737436" cy="475311"/>
          </a:xfrm>
          <a:prstGeom prst="rect">
            <a:avLst/>
          </a:prstGeom>
        </p:spPr>
      </p:pic>
      <p:pic>
        <p:nvPicPr>
          <p:cNvPr id="15" name="Picture 14">
            <a:extLst>
              <a:ext uri="{FF2B5EF4-FFF2-40B4-BE49-F238E27FC236}">
                <a16:creationId xmlns:a16="http://schemas.microsoft.com/office/drawing/2014/main" id="{19B1E2E9-6430-B8B6-BFB9-3E3ED3E9C3C8}"/>
              </a:ext>
            </a:extLst>
          </p:cNvPr>
          <p:cNvPicPr>
            <a:picLocks noChangeAspect="1"/>
          </p:cNvPicPr>
          <p:nvPr/>
        </p:nvPicPr>
        <p:blipFill>
          <a:blip r:embed="rId12"/>
          <a:stretch>
            <a:fillRect/>
          </a:stretch>
        </p:blipFill>
        <p:spPr>
          <a:xfrm>
            <a:off x="8219378" y="2706965"/>
            <a:ext cx="3365947" cy="978280"/>
          </a:xfrm>
          <a:prstGeom prst="rect">
            <a:avLst/>
          </a:prstGeom>
        </p:spPr>
      </p:pic>
      <p:pic>
        <p:nvPicPr>
          <p:cNvPr id="16" name="Picture 15">
            <a:extLst>
              <a:ext uri="{FF2B5EF4-FFF2-40B4-BE49-F238E27FC236}">
                <a16:creationId xmlns:a16="http://schemas.microsoft.com/office/drawing/2014/main" id="{FDBD31A0-9708-18C6-43AE-4473CEB48D1D}"/>
              </a:ext>
            </a:extLst>
          </p:cNvPr>
          <p:cNvPicPr>
            <a:picLocks noChangeAspect="1"/>
          </p:cNvPicPr>
          <p:nvPr/>
        </p:nvPicPr>
        <p:blipFill>
          <a:blip r:embed="rId13"/>
          <a:stretch>
            <a:fillRect/>
          </a:stretch>
        </p:blipFill>
        <p:spPr>
          <a:xfrm>
            <a:off x="5189661" y="5649022"/>
            <a:ext cx="5524454" cy="799592"/>
          </a:xfrm>
          <a:prstGeom prst="rect">
            <a:avLst/>
          </a:prstGeom>
        </p:spPr>
      </p:pic>
      <p:pic>
        <p:nvPicPr>
          <p:cNvPr id="17" name="Picture 16">
            <a:extLst>
              <a:ext uri="{FF2B5EF4-FFF2-40B4-BE49-F238E27FC236}">
                <a16:creationId xmlns:a16="http://schemas.microsoft.com/office/drawing/2014/main" id="{37A31583-914B-9511-2F8C-8769B0501F2D}"/>
              </a:ext>
            </a:extLst>
          </p:cNvPr>
          <p:cNvPicPr>
            <a:picLocks noChangeAspect="1"/>
          </p:cNvPicPr>
          <p:nvPr/>
        </p:nvPicPr>
        <p:blipFill>
          <a:blip r:embed="rId14"/>
          <a:stretch>
            <a:fillRect/>
          </a:stretch>
        </p:blipFill>
        <p:spPr>
          <a:xfrm>
            <a:off x="4667652" y="4901959"/>
            <a:ext cx="7159682" cy="713899"/>
          </a:xfrm>
          <a:prstGeom prst="rect">
            <a:avLst/>
          </a:prstGeom>
        </p:spPr>
      </p:pic>
      <p:pic>
        <p:nvPicPr>
          <p:cNvPr id="18" name="Picture 17">
            <a:extLst>
              <a:ext uri="{FF2B5EF4-FFF2-40B4-BE49-F238E27FC236}">
                <a16:creationId xmlns:a16="http://schemas.microsoft.com/office/drawing/2014/main" id="{19CD80B5-199F-61A7-85C5-362C2BA0B95A}"/>
              </a:ext>
            </a:extLst>
          </p:cNvPr>
          <p:cNvPicPr>
            <a:picLocks noChangeAspect="1"/>
          </p:cNvPicPr>
          <p:nvPr/>
        </p:nvPicPr>
        <p:blipFill>
          <a:blip r:embed="rId15"/>
          <a:stretch>
            <a:fillRect/>
          </a:stretch>
        </p:blipFill>
        <p:spPr>
          <a:xfrm>
            <a:off x="4882865" y="3930192"/>
            <a:ext cx="6433959" cy="911145"/>
          </a:xfrm>
          <a:prstGeom prst="rect">
            <a:avLst/>
          </a:prstGeom>
        </p:spPr>
      </p:pic>
      <p:sp>
        <p:nvSpPr>
          <p:cNvPr id="19" name="TextBox 18">
            <a:extLst>
              <a:ext uri="{FF2B5EF4-FFF2-40B4-BE49-F238E27FC236}">
                <a16:creationId xmlns:a16="http://schemas.microsoft.com/office/drawing/2014/main" id="{3EE1D2F9-436C-EB98-5EBB-C8C63D3D3565}"/>
              </a:ext>
            </a:extLst>
          </p:cNvPr>
          <p:cNvSpPr txBox="1"/>
          <p:nvPr/>
        </p:nvSpPr>
        <p:spPr>
          <a:xfrm>
            <a:off x="9476818" y="744893"/>
            <a:ext cx="1442278" cy="461665"/>
          </a:xfrm>
          <a:prstGeom prst="rect">
            <a:avLst/>
          </a:prstGeom>
          <a:noFill/>
        </p:spPr>
        <p:txBody>
          <a:bodyPr wrap="square" rtlCol="0">
            <a:spAutoFit/>
          </a:bodyPr>
          <a:lstStyle/>
          <a:p>
            <a:r>
              <a:rPr lang="en-US" sz="2400" b="1" dirty="0"/>
              <a:t>Entropy</a:t>
            </a:r>
          </a:p>
        </p:txBody>
      </p:sp>
      <p:sp>
        <p:nvSpPr>
          <p:cNvPr id="20" name="TextBox 19">
            <a:extLst>
              <a:ext uri="{FF2B5EF4-FFF2-40B4-BE49-F238E27FC236}">
                <a16:creationId xmlns:a16="http://schemas.microsoft.com/office/drawing/2014/main" id="{C6581CBB-572D-BCF2-ED4F-ABC1E17BFD2A}"/>
              </a:ext>
            </a:extLst>
          </p:cNvPr>
          <p:cNvSpPr txBox="1"/>
          <p:nvPr/>
        </p:nvSpPr>
        <p:spPr>
          <a:xfrm>
            <a:off x="5578498" y="765048"/>
            <a:ext cx="1546417" cy="461665"/>
          </a:xfrm>
          <a:prstGeom prst="rect">
            <a:avLst/>
          </a:prstGeom>
          <a:noFill/>
        </p:spPr>
        <p:txBody>
          <a:bodyPr wrap="square" rtlCol="0">
            <a:spAutoFit/>
          </a:bodyPr>
          <a:lstStyle/>
          <a:p>
            <a:r>
              <a:rPr lang="en-US" sz="2400" b="1" dirty="0"/>
              <a:t>Variance</a:t>
            </a:r>
          </a:p>
        </p:txBody>
      </p:sp>
    </p:spTree>
    <p:extLst>
      <p:ext uri="{BB962C8B-B14F-4D97-AF65-F5344CB8AC3E}">
        <p14:creationId xmlns:p14="http://schemas.microsoft.com/office/powerpoint/2010/main" val="239409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0F1D441E-ED7E-9559-17D2-890A5D422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3FF0B-E635-F141-6AB5-1FEAC10BC642}"/>
              </a:ext>
            </a:extLst>
          </p:cNvPr>
          <p:cNvSpPr>
            <a:spLocks noGrp="1"/>
          </p:cNvSpPr>
          <p:nvPr>
            <p:ph type="title"/>
          </p:nvPr>
        </p:nvSpPr>
        <p:spPr/>
        <p:txBody>
          <a:bodyPr/>
          <a:lstStyle/>
          <a:p>
            <a:r>
              <a:rPr lang="en-US" dirty="0">
                <a:solidFill>
                  <a:schemeClr val="bg1"/>
                </a:solidFill>
              </a:rPr>
              <a:t>Qualitative Discussion of Simulated Results</a:t>
            </a:r>
          </a:p>
        </p:txBody>
      </p:sp>
      <p:sp>
        <p:nvSpPr>
          <p:cNvPr id="3" name="Content Placeholder 2">
            <a:extLst>
              <a:ext uri="{FF2B5EF4-FFF2-40B4-BE49-F238E27FC236}">
                <a16:creationId xmlns:a16="http://schemas.microsoft.com/office/drawing/2014/main" id="{E7AC839A-8B57-9407-41A7-A1781B02B61D}"/>
              </a:ext>
            </a:extLst>
          </p:cNvPr>
          <p:cNvSpPr>
            <a:spLocks noGrp="1"/>
          </p:cNvSpPr>
          <p:nvPr>
            <p:ph idx="1"/>
          </p:nvPr>
        </p:nvSpPr>
        <p:spPr>
          <a:xfrm>
            <a:off x="838199" y="1825625"/>
            <a:ext cx="10827619" cy="4351338"/>
          </a:xfrm>
        </p:spPr>
        <p:txBody>
          <a:bodyPr>
            <a:normAutofit fontScale="92500" lnSpcReduction="20000"/>
          </a:bodyPr>
          <a:lstStyle/>
          <a:p>
            <a:r>
              <a:rPr lang="en-US" sz="2300" dirty="0">
                <a:solidFill>
                  <a:schemeClr val="bg1"/>
                </a:solidFill>
              </a:rPr>
              <a:t>Features 1 and 2 (contrast) seemed to show inverse trends as circle density, radius, thickness, and brightness each individually increased</a:t>
            </a:r>
          </a:p>
          <a:p>
            <a:r>
              <a:rPr lang="en-US" sz="2300" dirty="0">
                <a:solidFill>
                  <a:schemeClr val="bg1"/>
                </a:solidFill>
              </a:rPr>
              <a:t>Features 2 and 4 seemed to demonstrate a similar trend for an increase in circle density</a:t>
            </a:r>
          </a:p>
          <a:p>
            <a:r>
              <a:rPr lang="en-US" sz="2300" dirty="0">
                <a:solidFill>
                  <a:schemeClr val="bg1"/>
                </a:solidFill>
              </a:rPr>
              <a:t>Features 4 and 7 seemed to show similar trends as circle density, radius, and thickness each individually increased</a:t>
            </a:r>
          </a:p>
          <a:p>
            <a:pPr lvl="1"/>
            <a:r>
              <a:rPr lang="en-US" sz="1900" dirty="0">
                <a:solidFill>
                  <a:schemeClr val="bg1"/>
                </a:solidFill>
              </a:rPr>
              <a:t>Features 4 and 6 demonstrated similar trends for circle density, radius, and thickness</a:t>
            </a:r>
          </a:p>
          <a:p>
            <a:pPr lvl="1"/>
            <a:r>
              <a:rPr lang="en-US" sz="1900" dirty="0">
                <a:solidFill>
                  <a:schemeClr val="bg1"/>
                </a:solidFill>
              </a:rPr>
              <a:t>Features 7 and 9 demonstrated similar trends for circle density, radius, and thickness</a:t>
            </a:r>
          </a:p>
          <a:p>
            <a:r>
              <a:rPr lang="en-US" sz="2300" dirty="0">
                <a:solidFill>
                  <a:schemeClr val="bg1"/>
                </a:solidFill>
              </a:rPr>
              <a:t>Features 8 and 9 (entropy) seemed to show similar trends as circle density and brightness each individually increased</a:t>
            </a:r>
          </a:p>
          <a:p>
            <a:r>
              <a:rPr lang="en-US" sz="2300" dirty="0">
                <a:solidFill>
                  <a:schemeClr val="bg1"/>
                </a:solidFill>
              </a:rPr>
              <a:t>Features 12 and 13 seemed to show similar trends for an increase in circle density</a:t>
            </a:r>
          </a:p>
          <a:p>
            <a:r>
              <a:rPr lang="en-US" sz="2300" dirty="0">
                <a:solidFill>
                  <a:schemeClr val="bg1"/>
                </a:solidFill>
              </a:rPr>
              <a:t>Features 10 and 12 seemed to show similar trends for an increase in brightness</a:t>
            </a:r>
          </a:p>
          <a:p>
            <a:r>
              <a:rPr lang="en-US" sz="2300" dirty="0">
                <a:solidFill>
                  <a:schemeClr val="bg1"/>
                </a:solidFill>
              </a:rPr>
              <a:t>Features 9 and 13 seemed to show similar trends for an increase in brightness</a:t>
            </a:r>
          </a:p>
          <a:p>
            <a:r>
              <a:rPr lang="en-US" sz="2300" dirty="0">
                <a:solidFill>
                  <a:schemeClr val="bg1"/>
                </a:solidFill>
              </a:rPr>
              <a:t>Feature 11 was notable as brightness increased since there seemed to be no effect on the feature value</a:t>
            </a:r>
          </a:p>
          <a:p>
            <a:endParaRPr lang="en-US" sz="2300" dirty="0">
              <a:solidFill>
                <a:schemeClr val="bg1"/>
              </a:solidFill>
            </a:endParaRPr>
          </a:p>
        </p:txBody>
      </p:sp>
    </p:spTree>
    <p:extLst>
      <p:ext uri="{BB962C8B-B14F-4D97-AF65-F5344CB8AC3E}">
        <p14:creationId xmlns:p14="http://schemas.microsoft.com/office/powerpoint/2010/main" val="1283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B244-9BF6-6DA5-E6DE-FA45A2D69321}"/>
              </a:ext>
            </a:extLst>
          </p:cNvPr>
          <p:cNvSpPr>
            <a:spLocks noGrp="1"/>
          </p:cNvSpPr>
          <p:nvPr>
            <p:ph type="title"/>
          </p:nvPr>
        </p:nvSpPr>
        <p:spPr>
          <a:xfrm>
            <a:off x="305890" y="15966"/>
            <a:ext cx="10515600" cy="1325563"/>
          </a:xfrm>
        </p:spPr>
        <p:txBody>
          <a:bodyPr/>
          <a:lstStyle/>
          <a:p>
            <a:r>
              <a:rPr lang="en-US" dirty="0">
                <a:solidFill>
                  <a:schemeClr val="bg1"/>
                </a:solidFill>
              </a:rPr>
              <a:t>Introduction	</a:t>
            </a:r>
          </a:p>
        </p:txBody>
      </p:sp>
      <p:sp>
        <p:nvSpPr>
          <p:cNvPr id="3" name="Content Placeholder 2">
            <a:extLst>
              <a:ext uri="{FF2B5EF4-FFF2-40B4-BE49-F238E27FC236}">
                <a16:creationId xmlns:a16="http://schemas.microsoft.com/office/drawing/2014/main" id="{FF883633-30EF-2DB6-4699-FEE0B176AE25}"/>
              </a:ext>
            </a:extLst>
          </p:cNvPr>
          <p:cNvSpPr>
            <a:spLocks noGrp="1"/>
          </p:cNvSpPr>
          <p:nvPr>
            <p:ph idx="1"/>
          </p:nvPr>
        </p:nvSpPr>
        <p:spPr>
          <a:xfrm>
            <a:off x="486412" y="3099480"/>
            <a:ext cx="11219175" cy="4351338"/>
          </a:xfrm>
        </p:spPr>
        <p:txBody>
          <a:bodyPr>
            <a:normAutofit/>
          </a:bodyPr>
          <a:lstStyle/>
          <a:p>
            <a:r>
              <a:rPr lang="en-US" dirty="0">
                <a:solidFill>
                  <a:schemeClr val="bg1"/>
                </a:solidFill>
              </a:rPr>
              <a:t>In detecting cancer, the state of disease is determined by a removing a sample of tissue from the patient</a:t>
            </a:r>
          </a:p>
          <a:p>
            <a:r>
              <a:rPr lang="en-US" dirty="0">
                <a:solidFill>
                  <a:schemeClr val="bg1"/>
                </a:solidFill>
              </a:rPr>
              <a:t>The sample is processed, stained, and sliced and sent to a histopathologist, who then identifies the disease state of the tissue</a:t>
            </a:r>
          </a:p>
          <a:p>
            <a:r>
              <a:rPr lang="en-US" dirty="0">
                <a:solidFill>
                  <a:schemeClr val="bg1"/>
                </a:solidFill>
              </a:rPr>
              <a:t>Generally, this process requires invasive procedures and is inefficient</a:t>
            </a:r>
          </a:p>
          <a:p>
            <a:pPr lvl="1"/>
            <a:r>
              <a:rPr lang="en-US" dirty="0">
                <a:solidFill>
                  <a:schemeClr val="bg1"/>
                </a:solidFill>
              </a:rPr>
              <a:t>The time and cost of trainings clinicians to perform this work, the time and cost of processing the sample, and the environmental effects of staining motivate the need for other modes of clinical diagnosis </a:t>
            </a:r>
          </a:p>
          <a:p>
            <a:pPr lvl="1"/>
            <a:endParaRPr lang="en-US" dirty="0">
              <a:solidFill>
                <a:schemeClr val="bg1"/>
              </a:solidFill>
            </a:endParaRPr>
          </a:p>
        </p:txBody>
      </p:sp>
      <p:sp>
        <p:nvSpPr>
          <p:cNvPr id="7" name="TextBox 6">
            <a:extLst>
              <a:ext uri="{FF2B5EF4-FFF2-40B4-BE49-F238E27FC236}">
                <a16:creationId xmlns:a16="http://schemas.microsoft.com/office/drawing/2014/main" id="{2F73727E-4162-04A0-FA74-F6FB1FBB9CD6}"/>
              </a:ext>
            </a:extLst>
          </p:cNvPr>
          <p:cNvSpPr txBox="1"/>
          <p:nvPr/>
        </p:nvSpPr>
        <p:spPr>
          <a:xfrm>
            <a:off x="0" y="6441924"/>
            <a:ext cx="6096000" cy="400110"/>
          </a:xfrm>
          <a:prstGeom prst="rect">
            <a:avLst/>
          </a:prstGeom>
          <a:noFill/>
        </p:spPr>
        <p:txBody>
          <a:bodyPr wrap="square">
            <a:spAutoFit/>
          </a:bodyPr>
          <a:lstStyle/>
          <a:p>
            <a:r>
              <a:rPr lang="en-GB" sz="1000" dirty="0">
                <a:solidFill>
                  <a:schemeClr val="bg1"/>
                </a:solidFill>
              </a:rPr>
              <a:t>Image 1 Credit: Justina Bonaventura</a:t>
            </a:r>
          </a:p>
          <a:p>
            <a:r>
              <a:rPr lang="en-GB" sz="1000" dirty="0">
                <a:solidFill>
                  <a:schemeClr val="bg1"/>
                </a:solidFill>
              </a:rPr>
              <a:t>Image 2 Credit: Banner University Medical </a:t>
            </a:r>
            <a:r>
              <a:rPr lang="en-GB" sz="1000" dirty="0" err="1">
                <a:solidFill>
                  <a:schemeClr val="bg1"/>
                </a:solidFill>
              </a:rPr>
              <a:t>Center</a:t>
            </a:r>
            <a:r>
              <a:rPr lang="en-GB" sz="1000" dirty="0">
                <a:solidFill>
                  <a:schemeClr val="bg1"/>
                </a:solidFill>
              </a:rPr>
              <a:t>, Imaged by Justina Bonaventura</a:t>
            </a:r>
          </a:p>
        </p:txBody>
      </p:sp>
      <p:grpSp>
        <p:nvGrpSpPr>
          <p:cNvPr id="8" name="Group 7">
            <a:extLst>
              <a:ext uri="{FF2B5EF4-FFF2-40B4-BE49-F238E27FC236}">
                <a16:creationId xmlns:a16="http://schemas.microsoft.com/office/drawing/2014/main" id="{48FFFC24-20DC-A175-A8BB-C42266F792FA}"/>
              </a:ext>
            </a:extLst>
          </p:cNvPr>
          <p:cNvGrpSpPr/>
          <p:nvPr/>
        </p:nvGrpSpPr>
        <p:grpSpPr>
          <a:xfrm>
            <a:off x="1020968" y="1067936"/>
            <a:ext cx="7504612" cy="1829820"/>
            <a:chOff x="402051" y="1673173"/>
            <a:chExt cx="7757879" cy="1879924"/>
          </a:xfrm>
        </p:grpSpPr>
        <p:sp>
          <p:nvSpPr>
            <p:cNvPr id="9" name="Rectangle 8">
              <a:extLst>
                <a:ext uri="{FF2B5EF4-FFF2-40B4-BE49-F238E27FC236}">
                  <a16:creationId xmlns:a16="http://schemas.microsoft.com/office/drawing/2014/main" id="{18009CD9-B109-FCF7-65E1-33E581D8BF17}"/>
                </a:ext>
              </a:extLst>
            </p:cNvPr>
            <p:cNvSpPr/>
            <p:nvPr/>
          </p:nvSpPr>
          <p:spPr>
            <a:xfrm>
              <a:off x="402051" y="1673173"/>
              <a:ext cx="7757879" cy="18799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camera&#10;&#10;AI-generated content may be incorrect.">
              <a:extLst>
                <a:ext uri="{FF2B5EF4-FFF2-40B4-BE49-F238E27FC236}">
                  <a16:creationId xmlns:a16="http://schemas.microsoft.com/office/drawing/2014/main" id="{38B8134A-86CC-2F21-B9D3-CA78A7BE9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51" y="1686790"/>
              <a:ext cx="7625797" cy="1779413"/>
            </a:xfrm>
            <a:prstGeom prst="rect">
              <a:avLst/>
            </a:prstGeom>
          </p:spPr>
        </p:pic>
      </p:grpSp>
      <p:pic>
        <p:nvPicPr>
          <p:cNvPr id="5" name="Picture 4" descr="A close-up of a pink and white background&#10;&#10;AI-generated content may be incorrect.">
            <a:extLst>
              <a:ext uri="{FF2B5EF4-FFF2-40B4-BE49-F238E27FC236}">
                <a16:creationId xmlns:a16="http://schemas.microsoft.com/office/drawing/2014/main" id="{5A0000A9-E1D4-E240-BAFC-7BE90573D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72" y="1065193"/>
            <a:ext cx="2448376" cy="1832563"/>
          </a:xfrm>
          <a:prstGeom prst="rect">
            <a:avLst/>
          </a:prstGeom>
        </p:spPr>
      </p:pic>
    </p:spTree>
    <p:extLst>
      <p:ext uri="{BB962C8B-B14F-4D97-AF65-F5344CB8AC3E}">
        <p14:creationId xmlns:p14="http://schemas.microsoft.com/office/powerpoint/2010/main" val="412516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E7F54306-5752-48CC-46E2-531BD6919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9D0F5-4E3F-8701-9016-D82181245E93}"/>
              </a:ext>
            </a:extLst>
          </p:cNvPr>
          <p:cNvSpPr>
            <a:spLocks noGrp="1"/>
          </p:cNvSpPr>
          <p:nvPr>
            <p:ph type="title"/>
          </p:nvPr>
        </p:nvSpPr>
        <p:spPr>
          <a:xfrm>
            <a:off x="435665" y="365125"/>
            <a:ext cx="10515600" cy="1325563"/>
          </a:xfrm>
        </p:spPr>
        <p:txBody>
          <a:bodyPr/>
          <a:lstStyle/>
          <a:p>
            <a:r>
              <a:rPr lang="en-US" dirty="0">
                <a:solidFill>
                  <a:schemeClr val="bg1"/>
                </a:solidFill>
              </a:rPr>
              <a:t>Primary Aim	</a:t>
            </a:r>
          </a:p>
        </p:txBody>
      </p:sp>
      <p:sp>
        <p:nvSpPr>
          <p:cNvPr id="3" name="Content Placeholder 2">
            <a:extLst>
              <a:ext uri="{FF2B5EF4-FFF2-40B4-BE49-F238E27FC236}">
                <a16:creationId xmlns:a16="http://schemas.microsoft.com/office/drawing/2014/main" id="{7D819340-F1F7-57D1-1429-9580908AC545}"/>
              </a:ext>
            </a:extLst>
          </p:cNvPr>
          <p:cNvSpPr>
            <a:spLocks noGrp="1"/>
          </p:cNvSpPr>
          <p:nvPr>
            <p:ph idx="1"/>
          </p:nvPr>
        </p:nvSpPr>
        <p:spPr>
          <a:xfrm>
            <a:off x="4323811" y="1634329"/>
            <a:ext cx="7432524" cy="4351338"/>
          </a:xfrm>
        </p:spPr>
        <p:txBody>
          <a:bodyPr>
            <a:normAutofit fontScale="92500" lnSpcReduction="20000"/>
          </a:bodyPr>
          <a:lstStyle/>
          <a:p>
            <a:r>
              <a:rPr lang="en-US" dirty="0">
                <a:solidFill>
                  <a:schemeClr val="bg1"/>
                </a:solidFill>
              </a:rPr>
              <a:t>In developing less invasive procedures for the early detection of cancer, the use of emerging optical technologies can optimize the efficiency and effectiveness of clinical diagnosis</a:t>
            </a:r>
          </a:p>
          <a:p>
            <a:r>
              <a:rPr lang="en-US" dirty="0">
                <a:solidFill>
                  <a:schemeClr val="bg1"/>
                </a:solidFill>
              </a:rPr>
              <a:t>Structural properties of tissue samples can be used to identify tissue disease states</a:t>
            </a:r>
          </a:p>
          <a:p>
            <a:r>
              <a:rPr lang="en-US" dirty="0">
                <a:solidFill>
                  <a:schemeClr val="bg1"/>
                </a:solidFill>
              </a:rPr>
              <a:t>My work aims to establish a method of tissue optical signature characterization by</a:t>
            </a:r>
          </a:p>
          <a:p>
            <a:pPr lvl="1"/>
            <a:r>
              <a:rPr lang="en-US" dirty="0">
                <a:solidFill>
                  <a:schemeClr val="bg1"/>
                </a:solidFill>
              </a:rPr>
              <a:t>1. Generating a dataset of tissue images (from Banner University Medical Center) of pancreatic tissue images using multiphoton microscopy</a:t>
            </a:r>
          </a:p>
          <a:p>
            <a:pPr lvl="1"/>
            <a:r>
              <a:rPr lang="en-US" dirty="0">
                <a:solidFill>
                  <a:schemeClr val="bg1"/>
                </a:solidFill>
              </a:rPr>
              <a:t>2. Visualizing and characterizing structural differences in normal and pathological tissue samples</a:t>
            </a:r>
          </a:p>
          <a:p>
            <a:pPr lvl="1"/>
            <a:r>
              <a:rPr lang="en-US" dirty="0">
                <a:solidFill>
                  <a:schemeClr val="bg1"/>
                </a:solidFill>
              </a:rPr>
              <a:t>3. Finally implementing this into an AI algorithm</a:t>
            </a:r>
          </a:p>
          <a:p>
            <a:endParaRPr lang="en-US" dirty="0">
              <a:solidFill>
                <a:schemeClr val="bg1"/>
              </a:solidFill>
            </a:endParaRPr>
          </a:p>
        </p:txBody>
      </p:sp>
      <p:sp>
        <p:nvSpPr>
          <p:cNvPr id="4" name="TextBox 3">
            <a:extLst>
              <a:ext uri="{FF2B5EF4-FFF2-40B4-BE49-F238E27FC236}">
                <a16:creationId xmlns:a16="http://schemas.microsoft.com/office/drawing/2014/main" id="{89C8C3B6-D853-2312-9B58-34640125D376}"/>
              </a:ext>
            </a:extLst>
          </p:cNvPr>
          <p:cNvSpPr txBox="1"/>
          <p:nvPr/>
        </p:nvSpPr>
        <p:spPr>
          <a:xfrm>
            <a:off x="114497" y="6330188"/>
            <a:ext cx="4973516" cy="400110"/>
          </a:xfrm>
          <a:prstGeom prst="rect">
            <a:avLst/>
          </a:prstGeom>
          <a:noFill/>
        </p:spPr>
        <p:txBody>
          <a:bodyPr wrap="square">
            <a:spAutoFit/>
          </a:bodyPr>
          <a:lstStyle/>
          <a:p>
            <a:r>
              <a:rPr lang="en-GB" sz="1000" dirty="0">
                <a:solidFill>
                  <a:schemeClr val="bg1"/>
                </a:solidFill>
              </a:rPr>
              <a:t>Image Credit: National Cancer Institute, USA. </a:t>
            </a:r>
            <a:r>
              <a:rPr lang="en-GB" sz="1000" dirty="0" err="1">
                <a:solidFill>
                  <a:schemeClr val="bg1"/>
                </a:solidFill>
              </a:rPr>
              <a:t>Esophageal</a:t>
            </a:r>
            <a:r>
              <a:rPr lang="en-GB" sz="1000" dirty="0">
                <a:solidFill>
                  <a:schemeClr val="bg1"/>
                </a:solidFill>
              </a:rPr>
              <a:t> Cancer Treatment (PDQ) </a:t>
            </a:r>
            <a:r>
              <a:rPr lang="en-GB" sz="1000" dirty="0">
                <a:solidFill>
                  <a:schemeClr val="bg1"/>
                </a:solidFill>
                <a:hlinkClick r:id="rId2"/>
              </a:rPr>
              <a:t>https://www.cancer.gov/</a:t>
            </a:r>
            <a:endParaRPr lang="en-GB" sz="1000" dirty="0">
              <a:solidFill>
                <a:schemeClr val="bg1"/>
              </a:solidFill>
            </a:endParaRPr>
          </a:p>
        </p:txBody>
      </p:sp>
      <p:pic>
        <p:nvPicPr>
          <p:cNvPr id="5" name="Picture 4" descr="A diagram of a person's body&#10;&#10;AI-generated content may be incorrect.">
            <a:extLst>
              <a:ext uri="{FF2B5EF4-FFF2-40B4-BE49-F238E27FC236}">
                <a16:creationId xmlns:a16="http://schemas.microsoft.com/office/drawing/2014/main" id="{2F9EA31E-062D-7D60-B390-D71EA8A9DE70}"/>
              </a:ext>
            </a:extLst>
          </p:cNvPr>
          <p:cNvPicPr>
            <a:picLocks noChangeAspect="1"/>
          </p:cNvPicPr>
          <p:nvPr/>
        </p:nvPicPr>
        <p:blipFill>
          <a:blip r:embed="rId3">
            <a:alphaModFix/>
          </a:blip>
          <a:srcRect l="3103" t="4673"/>
          <a:stretch/>
        </p:blipFill>
        <p:spPr>
          <a:xfrm>
            <a:off x="417377" y="1896532"/>
            <a:ext cx="3681262" cy="3826933"/>
          </a:xfrm>
          <a:prstGeom prst="rect">
            <a:avLst/>
          </a:prstGeom>
        </p:spPr>
      </p:pic>
    </p:spTree>
    <p:extLst>
      <p:ext uri="{BB962C8B-B14F-4D97-AF65-F5344CB8AC3E}">
        <p14:creationId xmlns:p14="http://schemas.microsoft.com/office/powerpoint/2010/main" val="37892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675432FF-0924-D6B1-6294-68FF7B4A1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D01CF-9498-1996-87EA-ED705C877177}"/>
              </a:ext>
            </a:extLst>
          </p:cNvPr>
          <p:cNvSpPr>
            <a:spLocks noGrp="1"/>
          </p:cNvSpPr>
          <p:nvPr>
            <p:ph type="title"/>
          </p:nvPr>
        </p:nvSpPr>
        <p:spPr>
          <a:xfrm>
            <a:off x="305404" y="28906"/>
            <a:ext cx="10515600" cy="1325563"/>
          </a:xfrm>
        </p:spPr>
        <p:txBody>
          <a:bodyPr/>
          <a:lstStyle/>
          <a:p>
            <a:r>
              <a:rPr lang="en-US" dirty="0">
                <a:solidFill>
                  <a:schemeClr val="bg1"/>
                </a:solidFill>
              </a:rPr>
              <a:t>Generating the Tissue Sample Dataset</a:t>
            </a:r>
          </a:p>
        </p:txBody>
      </p:sp>
      <p:pic>
        <p:nvPicPr>
          <p:cNvPr id="6" name="Picture 14">
            <a:extLst>
              <a:ext uri="{FF2B5EF4-FFF2-40B4-BE49-F238E27FC236}">
                <a16:creationId xmlns:a16="http://schemas.microsoft.com/office/drawing/2014/main" id="{3A5A8C5C-3CC5-8275-6C86-0D12D86F77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7" t="8920" r="62724" b="10357"/>
          <a:stretch/>
        </p:blipFill>
        <p:spPr bwMode="auto">
          <a:xfrm>
            <a:off x="9497718" y="3945343"/>
            <a:ext cx="2096269" cy="2102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042EAD20-A87A-7149-AB1F-1A7D0D37CB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7" t="9801" r="62460" b="10268"/>
          <a:stretch/>
        </p:blipFill>
        <p:spPr bwMode="auto">
          <a:xfrm>
            <a:off x="9497718" y="1245686"/>
            <a:ext cx="2098226" cy="21020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32D5355-A043-6989-F06A-3BE7DF6E738E}"/>
              </a:ext>
            </a:extLst>
          </p:cNvPr>
          <p:cNvSpPr txBox="1"/>
          <p:nvPr/>
        </p:nvSpPr>
        <p:spPr>
          <a:xfrm>
            <a:off x="9736881" y="3343419"/>
            <a:ext cx="1617942" cy="369332"/>
          </a:xfrm>
          <a:prstGeom prst="rect">
            <a:avLst/>
          </a:prstGeom>
          <a:noFill/>
        </p:spPr>
        <p:txBody>
          <a:bodyPr wrap="square" rtlCol="0">
            <a:spAutoFit/>
          </a:bodyPr>
          <a:lstStyle/>
          <a:p>
            <a:r>
              <a:rPr lang="en-US" dirty="0">
                <a:solidFill>
                  <a:schemeClr val="bg1"/>
                </a:solidFill>
              </a:rPr>
              <a:t>Normal Tissue</a:t>
            </a:r>
          </a:p>
        </p:txBody>
      </p:sp>
      <p:sp>
        <p:nvSpPr>
          <p:cNvPr id="12" name="TextBox 11">
            <a:extLst>
              <a:ext uri="{FF2B5EF4-FFF2-40B4-BE49-F238E27FC236}">
                <a16:creationId xmlns:a16="http://schemas.microsoft.com/office/drawing/2014/main" id="{120C6B58-E33E-4351-C41B-A57C0824CFFB}"/>
              </a:ext>
            </a:extLst>
          </p:cNvPr>
          <p:cNvSpPr txBox="1"/>
          <p:nvPr/>
        </p:nvSpPr>
        <p:spPr>
          <a:xfrm>
            <a:off x="9833396" y="6032570"/>
            <a:ext cx="1621130" cy="369332"/>
          </a:xfrm>
          <a:prstGeom prst="rect">
            <a:avLst/>
          </a:prstGeom>
          <a:noFill/>
        </p:spPr>
        <p:txBody>
          <a:bodyPr wrap="square" rtlCol="0">
            <a:spAutoFit/>
          </a:bodyPr>
          <a:lstStyle/>
          <a:p>
            <a:r>
              <a:rPr lang="en-US" dirty="0">
                <a:solidFill>
                  <a:schemeClr val="bg1"/>
                </a:solidFill>
              </a:rPr>
              <a:t>Tumor Tissue</a:t>
            </a:r>
          </a:p>
        </p:txBody>
      </p:sp>
      <p:sp>
        <p:nvSpPr>
          <p:cNvPr id="1064" name="TextBox 1063">
            <a:extLst>
              <a:ext uri="{FF2B5EF4-FFF2-40B4-BE49-F238E27FC236}">
                <a16:creationId xmlns:a16="http://schemas.microsoft.com/office/drawing/2014/main" id="{4ECAE480-1344-EC5D-1487-BDF845A4C6DD}"/>
              </a:ext>
            </a:extLst>
          </p:cNvPr>
          <p:cNvSpPr txBox="1"/>
          <p:nvPr/>
        </p:nvSpPr>
        <p:spPr>
          <a:xfrm>
            <a:off x="0" y="6329347"/>
            <a:ext cx="6096000" cy="553998"/>
          </a:xfrm>
          <a:prstGeom prst="rect">
            <a:avLst/>
          </a:prstGeom>
          <a:noFill/>
        </p:spPr>
        <p:txBody>
          <a:bodyPr wrap="square">
            <a:spAutoFit/>
          </a:bodyPr>
          <a:lstStyle/>
          <a:p>
            <a:endParaRPr lang="en-GB" sz="1000" dirty="0">
              <a:solidFill>
                <a:schemeClr val="bg1"/>
              </a:solidFill>
            </a:endParaRPr>
          </a:p>
          <a:p>
            <a:r>
              <a:rPr lang="en-GB" sz="1000" dirty="0">
                <a:solidFill>
                  <a:schemeClr val="bg1"/>
                </a:solidFill>
              </a:rPr>
              <a:t>Diagram Credit: BOOM Lab</a:t>
            </a:r>
          </a:p>
          <a:p>
            <a:r>
              <a:rPr lang="en-GB" sz="1000" dirty="0">
                <a:solidFill>
                  <a:schemeClr val="bg1"/>
                </a:solidFill>
              </a:rPr>
              <a:t>Image Credit: Noelle Daigle</a:t>
            </a:r>
          </a:p>
        </p:txBody>
      </p:sp>
      <p:pic>
        <p:nvPicPr>
          <p:cNvPr id="9" name="Picture 8" descr="A diagram of a laser beam&#10;&#10;AI-generated content may be incorrect.">
            <a:extLst>
              <a:ext uri="{FF2B5EF4-FFF2-40B4-BE49-F238E27FC236}">
                <a16:creationId xmlns:a16="http://schemas.microsoft.com/office/drawing/2014/main" id="{6E089B24-FD45-B969-49E9-1C1352087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013" y="1245686"/>
            <a:ext cx="8504570" cy="5083661"/>
          </a:xfrm>
          <a:prstGeom prst="rect">
            <a:avLst/>
          </a:prstGeom>
        </p:spPr>
      </p:pic>
    </p:spTree>
    <p:extLst>
      <p:ext uri="{BB962C8B-B14F-4D97-AF65-F5344CB8AC3E}">
        <p14:creationId xmlns:p14="http://schemas.microsoft.com/office/powerpoint/2010/main" val="293885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F7ABDE-C13C-CA36-8B60-683A5EDCA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877E0-9FA4-4E78-0FA6-4E25C0D59AF5}"/>
              </a:ext>
            </a:extLst>
          </p:cNvPr>
          <p:cNvSpPr>
            <a:spLocks noGrp="1"/>
          </p:cNvSpPr>
          <p:nvPr>
            <p:ph type="title"/>
          </p:nvPr>
        </p:nvSpPr>
        <p:spPr>
          <a:xfrm>
            <a:off x="341980" y="202067"/>
            <a:ext cx="10515600" cy="1325563"/>
          </a:xfrm>
        </p:spPr>
        <p:txBody>
          <a:bodyPr/>
          <a:lstStyle/>
          <a:p>
            <a:r>
              <a:rPr lang="en-US" dirty="0"/>
              <a:t>Understanding Structural Differences</a:t>
            </a:r>
          </a:p>
        </p:txBody>
      </p:sp>
      <p:pic>
        <p:nvPicPr>
          <p:cNvPr id="6" name="Picture 14">
            <a:extLst>
              <a:ext uri="{FF2B5EF4-FFF2-40B4-BE49-F238E27FC236}">
                <a16:creationId xmlns:a16="http://schemas.microsoft.com/office/drawing/2014/main" id="{04B7E3BC-3E7C-6D25-92FB-3B385F12E6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7" t="10229" r="62724" b="10357"/>
          <a:stretch/>
        </p:blipFill>
        <p:spPr bwMode="auto">
          <a:xfrm>
            <a:off x="6289763" y="1523222"/>
            <a:ext cx="4787539" cy="47229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934207EC-B53C-AD1E-3BD0-C30834AF62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7" t="9727" r="62460" b="10268"/>
          <a:stretch/>
        </p:blipFill>
        <p:spPr bwMode="auto">
          <a:xfrm>
            <a:off x="1042128" y="1523222"/>
            <a:ext cx="4705516" cy="47185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079471E-4109-12F9-81EF-CB32E0983AA1}"/>
              </a:ext>
            </a:extLst>
          </p:cNvPr>
          <p:cNvSpPr txBox="1"/>
          <p:nvPr/>
        </p:nvSpPr>
        <p:spPr>
          <a:xfrm>
            <a:off x="2590274" y="6256131"/>
            <a:ext cx="1617942" cy="369332"/>
          </a:xfrm>
          <a:prstGeom prst="rect">
            <a:avLst/>
          </a:prstGeom>
          <a:noFill/>
        </p:spPr>
        <p:txBody>
          <a:bodyPr wrap="square" rtlCol="0">
            <a:spAutoFit/>
          </a:bodyPr>
          <a:lstStyle/>
          <a:p>
            <a:r>
              <a:rPr lang="en-US" dirty="0"/>
              <a:t>Normal Tissue</a:t>
            </a:r>
          </a:p>
        </p:txBody>
      </p:sp>
      <p:sp>
        <p:nvSpPr>
          <p:cNvPr id="12" name="TextBox 11">
            <a:extLst>
              <a:ext uri="{FF2B5EF4-FFF2-40B4-BE49-F238E27FC236}">
                <a16:creationId xmlns:a16="http://schemas.microsoft.com/office/drawing/2014/main" id="{ADD653AE-5B5E-5700-D220-B8083AFD0490}"/>
              </a:ext>
            </a:extLst>
          </p:cNvPr>
          <p:cNvSpPr txBox="1"/>
          <p:nvPr/>
        </p:nvSpPr>
        <p:spPr>
          <a:xfrm>
            <a:off x="8100824" y="6289205"/>
            <a:ext cx="1621130" cy="369332"/>
          </a:xfrm>
          <a:prstGeom prst="rect">
            <a:avLst/>
          </a:prstGeom>
          <a:noFill/>
        </p:spPr>
        <p:txBody>
          <a:bodyPr wrap="square" rtlCol="0">
            <a:spAutoFit/>
          </a:bodyPr>
          <a:lstStyle/>
          <a:p>
            <a:r>
              <a:rPr lang="en-US" dirty="0"/>
              <a:t>Tumor Tissue</a:t>
            </a:r>
          </a:p>
        </p:txBody>
      </p:sp>
    </p:spTree>
    <p:extLst>
      <p:ext uri="{BB962C8B-B14F-4D97-AF65-F5344CB8AC3E}">
        <p14:creationId xmlns:p14="http://schemas.microsoft.com/office/powerpoint/2010/main" val="103488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1EEE3DC1-AB94-A297-A895-F3384D67F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A0300-4675-1209-FDD0-0724EF51C5C6}"/>
              </a:ext>
            </a:extLst>
          </p:cNvPr>
          <p:cNvSpPr>
            <a:spLocks noGrp="1"/>
          </p:cNvSpPr>
          <p:nvPr>
            <p:ph type="title"/>
          </p:nvPr>
        </p:nvSpPr>
        <p:spPr>
          <a:xfrm>
            <a:off x="341980" y="202067"/>
            <a:ext cx="10515600" cy="1325563"/>
          </a:xfrm>
        </p:spPr>
        <p:txBody>
          <a:bodyPr/>
          <a:lstStyle/>
          <a:p>
            <a:r>
              <a:rPr lang="en-US" dirty="0">
                <a:solidFill>
                  <a:schemeClr val="bg1"/>
                </a:solidFill>
              </a:rPr>
              <a:t>Characterizing Image Texture</a:t>
            </a:r>
          </a:p>
        </p:txBody>
      </p:sp>
      <p:pic>
        <p:nvPicPr>
          <p:cNvPr id="3" name="Picture 14">
            <a:extLst>
              <a:ext uri="{FF2B5EF4-FFF2-40B4-BE49-F238E27FC236}">
                <a16:creationId xmlns:a16="http://schemas.microsoft.com/office/drawing/2014/main" id="{6F3D966F-32EF-4347-CCD1-EF15C43548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 t="8920" r="62724" b="10357"/>
          <a:stretch/>
        </p:blipFill>
        <p:spPr bwMode="auto">
          <a:xfrm>
            <a:off x="441237" y="4113683"/>
            <a:ext cx="2096269" cy="21020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D0AF2734-A5C3-9C47-8B30-47661FCFBB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7" t="9801" r="62460" b="10268"/>
          <a:stretch/>
        </p:blipFill>
        <p:spPr bwMode="auto">
          <a:xfrm>
            <a:off x="441237" y="1414026"/>
            <a:ext cx="2098226" cy="2102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FB20B5-7059-6EBE-6E22-F7C5A1420F6C}"/>
              </a:ext>
            </a:extLst>
          </p:cNvPr>
          <p:cNvSpPr txBox="1"/>
          <p:nvPr/>
        </p:nvSpPr>
        <p:spPr>
          <a:xfrm>
            <a:off x="680400" y="3511759"/>
            <a:ext cx="1617942" cy="369332"/>
          </a:xfrm>
          <a:prstGeom prst="rect">
            <a:avLst/>
          </a:prstGeom>
          <a:noFill/>
        </p:spPr>
        <p:txBody>
          <a:bodyPr wrap="square" rtlCol="0">
            <a:spAutoFit/>
          </a:bodyPr>
          <a:lstStyle/>
          <a:p>
            <a:r>
              <a:rPr lang="en-US" dirty="0">
                <a:solidFill>
                  <a:schemeClr val="bg1"/>
                </a:solidFill>
              </a:rPr>
              <a:t>Normal Tissue</a:t>
            </a:r>
          </a:p>
        </p:txBody>
      </p:sp>
      <p:sp>
        <p:nvSpPr>
          <p:cNvPr id="8" name="TextBox 7">
            <a:extLst>
              <a:ext uri="{FF2B5EF4-FFF2-40B4-BE49-F238E27FC236}">
                <a16:creationId xmlns:a16="http://schemas.microsoft.com/office/drawing/2014/main" id="{94C40067-F3F3-E235-3A43-541D24DBD719}"/>
              </a:ext>
            </a:extLst>
          </p:cNvPr>
          <p:cNvSpPr txBox="1"/>
          <p:nvPr/>
        </p:nvSpPr>
        <p:spPr>
          <a:xfrm>
            <a:off x="776915" y="6200910"/>
            <a:ext cx="1621130" cy="369332"/>
          </a:xfrm>
          <a:prstGeom prst="rect">
            <a:avLst/>
          </a:prstGeom>
          <a:noFill/>
        </p:spPr>
        <p:txBody>
          <a:bodyPr wrap="square" rtlCol="0">
            <a:spAutoFit/>
          </a:bodyPr>
          <a:lstStyle/>
          <a:p>
            <a:r>
              <a:rPr lang="en-US" dirty="0">
                <a:solidFill>
                  <a:schemeClr val="bg1"/>
                </a:solidFill>
              </a:rPr>
              <a:t>Tumor Tissue</a:t>
            </a:r>
          </a:p>
        </p:txBody>
      </p:sp>
      <p:sp>
        <p:nvSpPr>
          <p:cNvPr id="9" name="Content Placeholder 2">
            <a:extLst>
              <a:ext uri="{FF2B5EF4-FFF2-40B4-BE49-F238E27FC236}">
                <a16:creationId xmlns:a16="http://schemas.microsoft.com/office/drawing/2014/main" id="{BDAEB827-2BF9-5701-1E82-FCAB4AB5FA40}"/>
              </a:ext>
            </a:extLst>
          </p:cNvPr>
          <p:cNvSpPr>
            <a:spLocks noGrp="1"/>
          </p:cNvSpPr>
          <p:nvPr>
            <p:ph idx="1"/>
          </p:nvPr>
        </p:nvSpPr>
        <p:spPr>
          <a:xfrm>
            <a:off x="3093720" y="1414026"/>
            <a:ext cx="8657043" cy="4351338"/>
          </a:xfrm>
        </p:spPr>
        <p:txBody>
          <a:bodyPr>
            <a:normAutofit/>
          </a:bodyPr>
          <a:lstStyle/>
          <a:p>
            <a:r>
              <a:rPr lang="en-US" dirty="0">
                <a:solidFill>
                  <a:schemeClr val="bg1"/>
                </a:solidFill>
              </a:rPr>
              <a:t>By quantizing the visual features of the tissue images using a set of mathematical equations, we can develop a standardized method of computationally analyzing each sample</a:t>
            </a:r>
          </a:p>
          <a:p>
            <a:r>
              <a:rPr lang="en-US" dirty="0">
                <a:solidFill>
                  <a:schemeClr val="bg1"/>
                </a:solidFill>
              </a:rPr>
              <a:t>Using this method of textural analysis, we can determine the optical imaging biomarkers most indicative of disease for aid in clinical diagnoses</a:t>
            </a:r>
          </a:p>
          <a:p>
            <a:pPr lvl="1"/>
            <a:endParaRPr lang="en-US" dirty="0">
              <a:solidFill>
                <a:schemeClr val="bg1"/>
              </a:solidFill>
            </a:endParaRPr>
          </a:p>
        </p:txBody>
      </p:sp>
      <p:pic>
        <p:nvPicPr>
          <p:cNvPr id="10" name="Picture 9">
            <a:extLst>
              <a:ext uri="{FF2B5EF4-FFF2-40B4-BE49-F238E27FC236}">
                <a16:creationId xmlns:a16="http://schemas.microsoft.com/office/drawing/2014/main" id="{5BBBA96B-E9EA-A206-6311-32849614F459}"/>
              </a:ext>
            </a:extLst>
          </p:cNvPr>
          <p:cNvPicPr>
            <a:picLocks noChangeAspect="1"/>
          </p:cNvPicPr>
          <p:nvPr/>
        </p:nvPicPr>
        <p:blipFill>
          <a:blip r:embed="rId5"/>
          <a:stretch>
            <a:fillRect/>
          </a:stretch>
        </p:blipFill>
        <p:spPr>
          <a:xfrm>
            <a:off x="3378751" y="4653321"/>
            <a:ext cx="3102558" cy="743684"/>
          </a:xfrm>
          <a:prstGeom prst="rect">
            <a:avLst/>
          </a:prstGeom>
        </p:spPr>
      </p:pic>
      <p:pic>
        <p:nvPicPr>
          <p:cNvPr id="14" name="Picture 13">
            <a:extLst>
              <a:ext uri="{FF2B5EF4-FFF2-40B4-BE49-F238E27FC236}">
                <a16:creationId xmlns:a16="http://schemas.microsoft.com/office/drawing/2014/main" id="{2256B645-54AA-FC0C-B8F7-8BEAF2A47BBB}"/>
              </a:ext>
            </a:extLst>
          </p:cNvPr>
          <p:cNvPicPr>
            <a:picLocks noChangeAspect="1"/>
          </p:cNvPicPr>
          <p:nvPr/>
        </p:nvPicPr>
        <p:blipFill>
          <a:blip r:embed="rId6"/>
          <a:stretch>
            <a:fillRect/>
          </a:stretch>
        </p:blipFill>
        <p:spPr>
          <a:xfrm>
            <a:off x="3378751" y="5765364"/>
            <a:ext cx="3102558" cy="793889"/>
          </a:xfrm>
          <a:prstGeom prst="rect">
            <a:avLst/>
          </a:prstGeom>
        </p:spPr>
      </p:pic>
      <p:sp>
        <p:nvSpPr>
          <p:cNvPr id="15" name="TextBox 14">
            <a:extLst>
              <a:ext uri="{FF2B5EF4-FFF2-40B4-BE49-F238E27FC236}">
                <a16:creationId xmlns:a16="http://schemas.microsoft.com/office/drawing/2014/main" id="{8F94530C-DE85-76B9-61F0-7B945058E603}"/>
              </a:ext>
            </a:extLst>
          </p:cNvPr>
          <p:cNvSpPr txBox="1"/>
          <p:nvPr/>
        </p:nvSpPr>
        <p:spPr>
          <a:xfrm>
            <a:off x="6588905" y="4888985"/>
            <a:ext cx="4371133" cy="1477328"/>
          </a:xfrm>
          <a:prstGeom prst="rect">
            <a:avLst/>
          </a:prstGeom>
          <a:noFill/>
        </p:spPr>
        <p:txBody>
          <a:bodyPr wrap="none" rtlCol="0">
            <a:spAutoFit/>
          </a:bodyPr>
          <a:lstStyle/>
          <a:p>
            <a:r>
              <a:rPr lang="en-US" dirty="0">
                <a:solidFill>
                  <a:schemeClr val="bg1"/>
                </a:solidFill>
              </a:rPr>
              <a:t>Contrast</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Inverse Difference Moment (Homogeneity)</a:t>
            </a:r>
          </a:p>
        </p:txBody>
      </p:sp>
    </p:spTree>
    <p:extLst>
      <p:ext uri="{BB962C8B-B14F-4D97-AF65-F5344CB8AC3E}">
        <p14:creationId xmlns:p14="http://schemas.microsoft.com/office/powerpoint/2010/main" val="258303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1BED85C0-316E-CDF8-4CDF-925E905D6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C3388-3C96-68B8-C629-FE0267D53C20}"/>
              </a:ext>
            </a:extLst>
          </p:cNvPr>
          <p:cNvSpPr>
            <a:spLocks noGrp="1"/>
          </p:cNvSpPr>
          <p:nvPr>
            <p:ph type="title"/>
          </p:nvPr>
        </p:nvSpPr>
        <p:spPr>
          <a:xfrm>
            <a:off x="341980" y="202067"/>
            <a:ext cx="10515600" cy="1325563"/>
          </a:xfrm>
        </p:spPr>
        <p:txBody>
          <a:bodyPr/>
          <a:lstStyle/>
          <a:p>
            <a:r>
              <a:rPr lang="en-US" dirty="0">
                <a:solidFill>
                  <a:schemeClr val="bg1"/>
                </a:solidFill>
              </a:rPr>
              <a:t>Generating the Simulated Dataset</a:t>
            </a:r>
          </a:p>
        </p:txBody>
      </p:sp>
      <p:pic>
        <p:nvPicPr>
          <p:cNvPr id="3" name="Picture 2" descr="A blurry image of a black background&#10;&#10;AI-generated content may be incorrect.">
            <a:extLst>
              <a:ext uri="{FF2B5EF4-FFF2-40B4-BE49-F238E27FC236}">
                <a16:creationId xmlns:a16="http://schemas.microsoft.com/office/drawing/2014/main" id="{B465853E-A204-15DE-6585-644A73133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67" y="1934166"/>
            <a:ext cx="1393232" cy="1393232"/>
          </a:xfrm>
          <a:prstGeom prst="rect">
            <a:avLst/>
          </a:prstGeom>
        </p:spPr>
      </p:pic>
      <p:pic>
        <p:nvPicPr>
          <p:cNvPr id="5" name="Picture 4" descr="A blurry image of a black background&#10;&#10;AI-generated content may be incorrect.">
            <a:extLst>
              <a:ext uri="{FF2B5EF4-FFF2-40B4-BE49-F238E27FC236}">
                <a16:creationId xmlns:a16="http://schemas.microsoft.com/office/drawing/2014/main" id="{8DE9DD63-90AC-5C40-3C88-F5474F1D1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431" y="1934166"/>
            <a:ext cx="1393232" cy="1393232"/>
          </a:xfrm>
          <a:prstGeom prst="rect">
            <a:avLst/>
          </a:prstGeom>
        </p:spPr>
      </p:pic>
      <p:pic>
        <p:nvPicPr>
          <p:cNvPr id="8" name="Picture 7" descr="A blurry image of a black background&#10;&#10;AI-generated content may be incorrect.">
            <a:extLst>
              <a:ext uri="{FF2B5EF4-FFF2-40B4-BE49-F238E27FC236}">
                <a16:creationId xmlns:a16="http://schemas.microsoft.com/office/drawing/2014/main" id="{3254CF22-14B1-A32F-06EB-88B216568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431" y="3451550"/>
            <a:ext cx="1393232" cy="1393232"/>
          </a:xfrm>
          <a:prstGeom prst="rect">
            <a:avLst/>
          </a:prstGeom>
        </p:spPr>
      </p:pic>
      <p:pic>
        <p:nvPicPr>
          <p:cNvPr id="10" name="Picture 9" descr="A blurry image of a black background&#10;&#10;AI-generated content may be incorrect.">
            <a:extLst>
              <a:ext uri="{FF2B5EF4-FFF2-40B4-BE49-F238E27FC236}">
                <a16:creationId xmlns:a16="http://schemas.microsoft.com/office/drawing/2014/main" id="{9C461F91-847B-0E7A-2722-DB12AA96C4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463" y="1934166"/>
            <a:ext cx="1393232" cy="1393232"/>
          </a:xfrm>
          <a:prstGeom prst="rect">
            <a:avLst/>
          </a:prstGeom>
        </p:spPr>
      </p:pic>
      <p:pic>
        <p:nvPicPr>
          <p:cNvPr id="13" name="Picture 12" descr="A blurry image of a black background&#10;&#10;AI-generated content may be incorrect.">
            <a:extLst>
              <a:ext uri="{FF2B5EF4-FFF2-40B4-BE49-F238E27FC236}">
                <a16:creationId xmlns:a16="http://schemas.microsoft.com/office/drawing/2014/main" id="{3D4E33DD-88F3-3442-5421-BAFBD3D94A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267" y="3451550"/>
            <a:ext cx="1393232" cy="1393232"/>
          </a:xfrm>
          <a:prstGeom prst="rect">
            <a:avLst/>
          </a:prstGeom>
        </p:spPr>
      </p:pic>
      <p:pic>
        <p:nvPicPr>
          <p:cNvPr id="14" name="Picture 13" descr="A blurry image of a black background&#10;&#10;AI-generated content may be incorrect.">
            <a:extLst>
              <a:ext uri="{FF2B5EF4-FFF2-40B4-BE49-F238E27FC236}">
                <a16:creationId xmlns:a16="http://schemas.microsoft.com/office/drawing/2014/main" id="{86A0D40F-25E0-C1A2-836B-CBEFDFEA95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267" y="4968935"/>
            <a:ext cx="1393232" cy="1393232"/>
          </a:xfrm>
          <a:prstGeom prst="rect">
            <a:avLst/>
          </a:prstGeom>
        </p:spPr>
      </p:pic>
      <p:pic>
        <p:nvPicPr>
          <p:cNvPr id="16" name="Picture 15" descr="A blurry image of a black background&#10;&#10;AI-generated content may be incorrect.">
            <a:extLst>
              <a:ext uri="{FF2B5EF4-FFF2-40B4-BE49-F238E27FC236}">
                <a16:creationId xmlns:a16="http://schemas.microsoft.com/office/drawing/2014/main" id="{22213765-75DD-F4E2-BCBE-D6491B0E8C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5453" y="3451551"/>
            <a:ext cx="1393232" cy="1393232"/>
          </a:xfrm>
          <a:prstGeom prst="rect">
            <a:avLst/>
          </a:prstGeom>
        </p:spPr>
      </p:pic>
      <p:pic>
        <p:nvPicPr>
          <p:cNvPr id="17" name="Picture 16" descr="A blurry image of a black background&#10;&#10;AI-generated content may be incorrect.">
            <a:extLst>
              <a:ext uri="{FF2B5EF4-FFF2-40B4-BE49-F238E27FC236}">
                <a16:creationId xmlns:a16="http://schemas.microsoft.com/office/drawing/2014/main" id="{D2266196-4B9F-10AA-DF38-FF1E01F5E4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4012" y="4968935"/>
            <a:ext cx="1393232" cy="1393232"/>
          </a:xfrm>
          <a:prstGeom prst="rect">
            <a:avLst/>
          </a:prstGeom>
        </p:spPr>
      </p:pic>
      <p:pic>
        <p:nvPicPr>
          <p:cNvPr id="18" name="Picture 17" descr="A blurry image of a black background&#10;&#10;AI-generated content may be incorrect.">
            <a:extLst>
              <a:ext uri="{FF2B5EF4-FFF2-40B4-BE49-F238E27FC236}">
                <a16:creationId xmlns:a16="http://schemas.microsoft.com/office/drawing/2014/main" id="{4D1117E4-F572-B427-6C49-5BA87C9F0B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6972" y="4968935"/>
            <a:ext cx="1393232" cy="1393232"/>
          </a:xfrm>
          <a:prstGeom prst="rect">
            <a:avLst/>
          </a:prstGeom>
        </p:spPr>
      </p:pic>
      <p:sp>
        <p:nvSpPr>
          <p:cNvPr id="19" name="Content Placeholder 2">
            <a:extLst>
              <a:ext uri="{FF2B5EF4-FFF2-40B4-BE49-F238E27FC236}">
                <a16:creationId xmlns:a16="http://schemas.microsoft.com/office/drawing/2014/main" id="{59A193D1-AF22-C49E-52FB-44C77CF8865D}"/>
              </a:ext>
            </a:extLst>
          </p:cNvPr>
          <p:cNvSpPr>
            <a:spLocks noGrp="1"/>
          </p:cNvSpPr>
          <p:nvPr>
            <p:ph idx="1"/>
          </p:nvPr>
        </p:nvSpPr>
        <p:spPr>
          <a:xfrm>
            <a:off x="5599780" y="2178698"/>
            <a:ext cx="6004559" cy="4351338"/>
          </a:xfrm>
        </p:spPr>
        <p:txBody>
          <a:bodyPr>
            <a:normAutofit lnSpcReduction="10000"/>
          </a:bodyPr>
          <a:lstStyle/>
          <a:p>
            <a:r>
              <a:rPr lang="en-US" dirty="0">
                <a:solidFill>
                  <a:schemeClr val="bg1"/>
                </a:solidFill>
              </a:rPr>
              <a:t>Textural features are the parameters on which the mathematical expressions differentiate between normal and cancerous tissue</a:t>
            </a:r>
          </a:p>
          <a:p>
            <a:r>
              <a:rPr lang="en-US" dirty="0">
                <a:solidFill>
                  <a:schemeClr val="bg1"/>
                </a:solidFill>
              </a:rPr>
              <a:t>Simulated data allows us to understand what visual properties are discerned by textural analysis</a:t>
            </a:r>
          </a:p>
          <a:p>
            <a:r>
              <a:rPr lang="en-US" dirty="0">
                <a:solidFill>
                  <a:schemeClr val="bg1"/>
                </a:solidFill>
              </a:rPr>
              <a:t>A simulated data set was generated to mimic the real tissue samples from a series of five visual parameters</a:t>
            </a:r>
          </a:p>
          <a:p>
            <a:pPr lvl="1"/>
            <a:endParaRPr lang="en-US" dirty="0">
              <a:solidFill>
                <a:schemeClr val="bg1"/>
              </a:solidFill>
            </a:endParaRPr>
          </a:p>
        </p:txBody>
      </p:sp>
      <p:pic>
        <p:nvPicPr>
          <p:cNvPr id="21" name="Picture 20">
            <a:extLst>
              <a:ext uri="{FF2B5EF4-FFF2-40B4-BE49-F238E27FC236}">
                <a16:creationId xmlns:a16="http://schemas.microsoft.com/office/drawing/2014/main" id="{ED63190B-84B3-2D60-585E-8FDAB0191B25}"/>
              </a:ext>
            </a:extLst>
          </p:cNvPr>
          <p:cNvPicPr>
            <a:picLocks noChangeAspect="1"/>
          </p:cNvPicPr>
          <p:nvPr/>
        </p:nvPicPr>
        <p:blipFill rotWithShape="1">
          <a:blip r:embed="rId11"/>
          <a:srcRect l="32023" t="6778" r="14687" b="12700"/>
          <a:stretch/>
        </p:blipFill>
        <p:spPr>
          <a:xfrm>
            <a:off x="8888869" y="327964"/>
            <a:ext cx="2143254" cy="1668122"/>
          </a:xfrm>
          <a:prstGeom prst="rect">
            <a:avLst/>
          </a:prstGeom>
        </p:spPr>
      </p:pic>
      <p:sp>
        <p:nvSpPr>
          <p:cNvPr id="4" name="Content Placeholder 2">
            <a:extLst>
              <a:ext uri="{FF2B5EF4-FFF2-40B4-BE49-F238E27FC236}">
                <a16:creationId xmlns:a16="http://schemas.microsoft.com/office/drawing/2014/main" id="{7B75A3CE-310B-AD6C-0803-F5637732BB43}"/>
              </a:ext>
            </a:extLst>
          </p:cNvPr>
          <p:cNvSpPr txBox="1">
            <a:spLocks/>
          </p:cNvSpPr>
          <p:nvPr/>
        </p:nvSpPr>
        <p:spPr>
          <a:xfrm>
            <a:off x="1159877" y="1253331"/>
            <a:ext cx="73401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What does the math think cancer looks like?</a:t>
            </a:r>
          </a:p>
        </p:txBody>
      </p:sp>
    </p:spTree>
    <p:extLst>
      <p:ext uri="{BB962C8B-B14F-4D97-AF65-F5344CB8AC3E}">
        <p14:creationId xmlns:p14="http://schemas.microsoft.com/office/powerpoint/2010/main" val="242812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891EFC46-6F39-01E3-4DBE-7B13976F789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2CB9E7F-D3B2-44E0-C3C3-942E84564170}"/>
              </a:ext>
            </a:extLst>
          </p:cNvPr>
          <p:cNvSpPr/>
          <p:nvPr/>
        </p:nvSpPr>
        <p:spPr>
          <a:xfrm>
            <a:off x="222375" y="1973062"/>
            <a:ext cx="11830287" cy="47499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1003F5-819B-69B0-B9EB-4A02D90798EA}"/>
              </a:ext>
            </a:extLst>
          </p:cNvPr>
          <p:cNvSpPr>
            <a:spLocks noGrp="1"/>
          </p:cNvSpPr>
          <p:nvPr>
            <p:ph type="title"/>
          </p:nvPr>
        </p:nvSpPr>
        <p:spPr>
          <a:xfrm>
            <a:off x="338050" y="66146"/>
            <a:ext cx="10515600" cy="1325563"/>
          </a:xfrm>
        </p:spPr>
        <p:txBody>
          <a:bodyPr/>
          <a:lstStyle/>
          <a:p>
            <a:r>
              <a:rPr lang="en-US" dirty="0">
                <a:solidFill>
                  <a:schemeClr val="bg1"/>
                </a:solidFill>
              </a:rPr>
              <a:t>Simulated Parameters</a:t>
            </a:r>
          </a:p>
        </p:txBody>
      </p:sp>
      <p:sp>
        <p:nvSpPr>
          <p:cNvPr id="3" name="Content Placeholder 2">
            <a:extLst>
              <a:ext uri="{FF2B5EF4-FFF2-40B4-BE49-F238E27FC236}">
                <a16:creationId xmlns:a16="http://schemas.microsoft.com/office/drawing/2014/main" id="{6D0556DB-14F2-2FD7-CC26-902569E5B52C}"/>
              </a:ext>
            </a:extLst>
          </p:cNvPr>
          <p:cNvSpPr>
            <a:spLocks noGrp="1"/>
          </p:cNvSpPr>
          <p:nvPr>
            <p:ph idx="1"/>
          </p:nvPr>
        </p:nvSpPr>
        <p:spPr>
          <a:xfrm>
            <a:off x="283214" y="1162444"/>
            <a:ext cx="11402818" cy="5248944"/>
          </a:xfrm>
        </p:spPr>
        <p:txBody>
          <a:bodyPr>
            <a:normAutofit/>
          </a:bodyPr>
          <a:lstStyle/>
          <a:p>
            <a:pPr marL="457200" lvl="1" indent="0">
              <a:buNone/>
            </a:pPr>
            <a:r>
              <a:rPr lang="en-US" dirty="0">
                <a:solidFill>
                  <a:schemeClr val="bg1"/>
                </a:solidFill>
              </a:rPr>
              <a:t>How do the textural features change as a function of simulated image parameters?</a:t>
            </a:r>
          </a:p>
          <a:p>
            <a:pPr marL="914400" lvl="2" indent="0">
              <a:buNone/>
            </a:pPr>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marL="914400" lvl="2" indent="0">
              <a:buNone/>
            </a:pPr>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lvl="1"/>
            <a:endParaRPr lang="en-US" dirty="0">
              <a:solidFill>
                <a:schemeClr val="bg1"/>
              </a:solidFill>
            </a:endParaRPr>
          </a:p>
        </p:txBody>
      </p:sp>
      <p:pic>
        <p:nvPicPr>
          <p:cNvPr id="6" name="Picture 5" descr="A black background with white crosses&#10;&#10;AI-generated content may be incorrect.">
            <a:extLst>
              <a:ext uri="{FF2B5EF4-FFF2-40B4-BE49-F238E27FC236}">
                <a16:creationId xmlns:a16="http://schemas.microsoft.com/office/drawing/2014/main" id="{6FFC5997-2096-63F2-786C-F37557C5E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154" y="2501165"/>
            <a:ext cx="1731687" cy="1731687"/>
          </a:xfrm>
          <a:prstGeom prst="rect">
            <a:avLst/>
          </a:prstGeom>
        </p:spPr>
      </p:pic>
      <p:pic>
        <p:nvPicPr>
          <p:cNvPr id="8" name="Picture 7" descr="A black background with white circles&#10;&#10;AI-generated content may be incorrect.">
            <a:extLst>
              <a:ext uri="{FF2B5EF4-FFF2-40B4-BE49-F238E27FC236}">
                <a16:creationId xmlns:a16="http://schemas.microsoft.com/office/drawing/2014/main" id="{3FFD6A90-7481-0F23-1DBF-DDB36838F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118" y="2517811"/>
            <a:ext cx="1731687" cy="1731687"/>
          </a:xfrm>
          <a:prstGeom prst="rect">
            <a:avLst/>
          </a:prstGeom>
        </p:spPr>
      </p:pic>
      <p:pic>
        <p:nvPicPr>
          <p:cNvPr id="11" name="Picture 10" descr="A black background with white dots&#10;&#10;AI-generated content may be incorrect.">
            <a:extLst>
              <a:ext uri="{FF2B5EF4-FFF2-40B4-BE49-F238E27FC236}">
                <a16:creationId xmlns:a16="http://schemas.microsoft.com/office/drawing/2014/main" id="{D34BE3C6-612E-F8B5-AFA9-B75698362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0717" y="2526060"/>
            <a:ext cx="1731687" cy="1731687"/>
          </a:xfrm>
          <a:prstGeom prst="rect">
            <a:avLst/>
          </a:prstGeom>
        </p:spPr>
      </p:pic>
      <p:pic>
        <p:nvPicPr>
          <p:cNvPr id="13" name="Picture 12" descr="A black background with white dots&#10;&#10;AI-generated content may be incorrect.">
            <a:extLst>
              <a:ext uri="{FF2B5EF4-FFF2-40B4-BE49-F238E27FC236}">
                <a16:creationId xmlns:a16="http://schemas.microsoft.com/office/drawing/2014/main" id="{D5FDD106-7046-1B8C-6DDC-CA6A539C2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04" y="2517811"/>
            <a:ext cx="1731687" cy="1731687"/>
          </a:xfrm>
          <a:prstGeom prst="rect">
            <a:avLst/>
          </a:prstGeom>
        </p:spPr>
      </p:pic>
      <p:sp>
        <p:nvSpPr>
          <p:cNvPr id="14" name="TextBox 13">
            <a:extLst>
              <a:ext uri="{FF2B5EF4-FFF2-40B4-BE49-F238E27FC236}">
                <a16:creationId xmlns:a16="http://schemas.microsoft.com/office/drawing/2014/main" id="{3BCF6AA2-C2E4-D40C-DF48-D0B05B537253}"/>
              </a:ext>
            </a:extLst>
          </p:cNvPr>
          <p:cNvSpPr txBox="1"/>
          <p:nvPr/>
        </p:nvSpPr>
        <p:spPr>
          <a:xfrm>
            <a:off x="8164045" y="2077001"/>
            <a:ext cx="4027955" cy="661720"/>
          </a:xfrm>
          <a:prstGeom prst="rect">
            <a:avLst/>
          </a:prstGeom>
          <a:noFill/>
        </p:spPr>
        <p:txBody>
          <a:bodyPr wrap="square" rtlCol="0">
            <a:spAutoFit/>
          </a:bodyPr>
          <a:lstStyle/>
          <a:p>
            <a:r>
              <a:rPr lang="en-US" sz="1900" dirty="0"/>
              <a:t>3. Circle brightness</a:t>
            </a:r>
          </a:p>
          <a:p>
            <a:endParaRPr lang="en-US" dirty="0"/>
          </a:p>
        </p:txBody>
      </p:sp>
      <p:pic>
        <p:nvPicPr>
          <p:cNvPr id="16" name="Picture 15" descr="A black background with a black square&#10;&#10;AI-generated content may be incorrect.">
            <a:extLst>
              <a:ext uri="{FF2B5EF4-FFF2-40B4-BE49-F238E27FC236}">
                <a16:creationId xmlns:a16="http://schemas.microsoft.com/office/drawing/2014/main" id="{69508DCB-F715-361B-90F8-9E260ED1B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4315" y="2526060"/>
            <a:ext cx="1731687" cy="1731687"/>
          </a:xfrm>
          <a:prstGeom prst="rect">
            <a:avLst/>
          </a:prstGeom>
        </p:spPr>
      </p:pic>
      <p:pic>
        <p:nvPicPr>
          <p:cNvPr id="18" name="Picture 17" descr="A black background with white circles&#10;&#10;AI-generated content may be incorrect.">
            <a:extLst>
              <a:ext uri="{FF2B5EF4-FFF2-40B4-BE49-F238E27FC236}">
                <a16:creationId xmlns:a16="http://schemas.microsoft.com/office/drawing/2014/main" id="{4CEC140E-C8BD-1761-76A2-B582322CBF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7099" y="2526060"/>
            <a:ext cx="1731687" cy="1731687"/>
          </a:xfrm>
          <a:prstGeom prst="rect">
            <a:avLst/>
          </a:prstGeom>
        </p:spPr>
      </p:pic>
      <p:sp>
        <p:nvSpPr>
          <p:cNvPr id="19" name="TextBox 18">
            <a:extLst>
              <a:ext uri="{FF2B5EF4-FFF2-40B4-BE49-F238E27FC236}">
                <a16:creationId xmlns:a16="http://schemas.microsoft.com/office/drawing/2014/main" id="{ECD9D5C3-A0D4-F502-F82F-34C462291C97}"/>
              </a:ext>
            </a:extLst>
          </p:cNvPr>
          <p:cNvSpPr txBox="1"/>
          <p:nvPr/>
        </p:nvSpPr>
        <p:spPr>
          <a:xfrm>
            <a:off x="231134" y="4424530"/>
            <a:ext cx="3279204" cy="954107"/>
          </a:xfrm>
          <a:prstGeom prst="rect">
            <a:avLst/>
          </a:prstGeom>
          <a:noFill/>
        </p:spPr>
        <p:txBody>
          <a:bodyPr wrap="square" rtlCol="0">
            <a:spAutoFit/>
          </a:bodyPr>
          <a:lstStyle/>
          <a:p>
            <a:r>
              <a:rPr lang="en-US" sz="1900" dirty="0"/>
              <a:t>4. Overall noise</a:t>
            </a:r>
          </a:p>
          <a:p>
            <a:endParaRPr lang="en-US" sz="1900" dirty="0"/>
          </a:p>
          <a:p>
            <a:endParaRPr lang="en-US" dirty="0"/>
          </a:p>
        </p:txBody>
      </p:sp>
      <p:sp>
        <p:nvSpPr>
          <p:cNvPr id="25" name="TextBox 24">
            <a:extLst>
              <a:ext uri="{FF2B5EF4-FFF2-40B4-BE49-F238E27FC236}">
                <a16:creationId xmlns:a16="http://schemas.microsoft.com/office/drawing/2014/main" id="{0B3401FF-3F15-CCD2-4EA1-D1E40CE03770}"/>
              </a:ext>
            </a:extLst>
          </p:cNvPr>
          <p:cNvSpPr txBox="1"/>
          <p:nvPr/>
        </p:nvSpPr>
        <p:spPr>
          <a:xfrm>
            <a:off x="4257426" y="4424530"/>
            <a:ext cx="2996515" cy="954107"/>
          </a:xfrm>
          <a:prstGeom prst="rect">
            <a:avLst/>
          </a:prstGeom>
          <a:noFill/>
        </p:spPr>
        <p:txBody>
          <a:bodyPr wrap="square" rtlCol="0">
            <a:spAutoFit/>
          </a:bodyPr>
          <a:lstStyle/>
          <a:p>
            <a:r>
              <a:rPr lang="en-US" sz="1900" dirty="0"/>
              <a:t>5. Overall blur</a:t>
            </a:r>
          </a:p>
          <a:p>
            <a:endParaRPr lang="en-US" sz="1900" dirty="0"/>
          </a:p>
          <a:p>
            <a:endParaRPr lang="en-US" dirty="0"/>
          </a:p>
        </p:txBody>
      </p:sp>
      <p:pic>
        <p:nvPicPr>
          <p:cNvPr id="37" name="Picture 36" descr="A white circle in the sky&#10;&#10;AI-generated content may be incorrect.">
            <a:extLst>
              <a:ext uri="{FF2B5EF4-FFF2-40B4-BE49-F238E27FC236}">
                <a16:creationId xmlns:a16="http://schemas.microsoft.com/office/drawing/2014/main" id="{C2EF037E-0997-44BF-0D43-CEAA3205E1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3928" y="4880867"/>
            <a:ext cx="1731687" cy="1731687"/>
          </a:xfrm>
          <a:prstGeom prst="rect">
            <a:avLst/>
          </a:prstGeom>
        </p:spPr>
      </p:pic>
      <p:pic>
        <p:nvPicPr>
          <p:cNvPr id="41" name="Picture 40" descr="A blurry image of a black background&#10;&#10;AI-generated content may be incorrect.">
            <a:extLst>
              <a:ext uri="{FF2B5EF4-FFF2-40B4-BE49-F238E27FC236}">
                <a16:creationId xmlns:a16="http://schemas.microsoft.com/office/drawing/2014/main" id="{378A1E0F-47F8-7622-07A2-83A7B2D40E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4051" y="4880868"/>
            <a:ext cx="1731687" cy="1731687"/>
          </a:xfrm>
          <a:prstGeom prst="rect">
            <a:avLst/>
          </a:prstGeom>
        </p:spPr>
      </p:pic>
      <p:pic>
        <p:nvPicPr>
          <p:cNvPr id="45" name="Picture 44" descr="A white circle in the sky&#10;&#10;AI-generated content may be incorrect.">
            <a:extLst>
              <a:ext uri="{FF2B5EF4-FFF2-40B4-BE49-F238E27FC236}">
                <a16:creationId xmlns:a16="http://schemas.microsoft.com/office/drawing/2014/main" id="{DCECB4F6-0264-FFCB-8B8E-559F3F1259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050" y="4884938"/>
            <a:ext cx="1731687" cy="1731687"/>
          </a:xfrm>
          <a:prstGeom prst="rect">
            <a:avLst/>
          </a:prstGeom>
        </p:spPr>
      </p:pic>
      <p:pic>
        <p:nvPicPr>
          <p:cNvPr id="49" name="Picture 48" descr="A black background with white circles and crosses&#10;&#10;AI-generated content may be incorrect.">
            <a:extLst>
              <a:ext uri="{FF2B5EF4-FFF2-40B4-BE49-F238E27FC236}">
                <a16:creationId xmlns:a16="http://schemas.microsoft.com/office/drawing/2014/main" id="{C662AD04-A7B0-A8DC-C9C7-23E19E908C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30172" y="4880868"/>
            <a:ext cx="1731687" cy="1731687"/>
          </a:xfrm>
          <a:prstGeom prst="rect">
            <a:avLst/>
          </a:prstGeom>
        </p:spPr>
      </p:pic>
      <p:sp>
        <p:nvSpPr>
          <p:cNvPr id="50" name="TextBox 49">
            <a:extLst>
              <a:ext uri="{FF2B5EF4-FFF2-40B4-BE49-F238E27FC236}">
                <a16:creationId xmlns:a16="http://schemas.microsoft.com/office/drawing/2014/main" id="{B6945E01-03C9-A478-E80A-CDCF3ADA91DD}"/>
              </a:ext>
            </a:extLst>
          </p:cNvPr>
          <p:cNvSpPr txBox="1"/>
          <p:nvPr/>
        </p:nvSpPr>
        <p:spPr>
          <a:xfrm>
            <a:off x="4257426" y="2082855"/>
            <a:ext cx="4027955" cy="661720"/>
          </a:xfrm>
          <a:prstGeom prst="rect">
            <a:avLst/>
          </a:prstGeom>
          <a:noFill/>
        </p:spPr>
        <p:txBody>
          <a:bodyPr wrap="square" rtlCol="0">
            <a:spAutoFit/>
          </a:bodyPr>
          <a:lstStyle/>
          <a:p>
            <a:r>
              <a:rPr lang="en-US" sz="1900" dirty="0"/>
              <a:t>2. Circle thickness</a:t>
            </a:r>
          </a:p>
          <a:p>
            <a:endParaRPr lang="en-US" dirty="0"/>
          </a:p>
        </p:txBody>
      </p:sp>
      <p:sp>
        <p:nvSpPr>
          <p:cNvPr id="51" name="TextBox 50">
            <a:extLst>
              <a:ext uri="{FF2B5EF4-FFF2-40B4-BE49-F238E27FC236}">
                <a16:creationId xmlns:a16="http://schemas.microsoft.com/office/drawing/2014/main" id="{4DD47159-A5F8-D292-C1AD-30D412A29786}"/>
              </a:ext>
            </a:extLst>
          </p:cNvPr>
          <p:cNvSpPr txBox="1"/>
          <p:nvPr/>
        </p:nvSpPr>
        <p:spPr>
          <a:xfrm>
            <a:off x="209989" y="2057417"/>
            <a:ext cx="4027955" cy="661720"/>
          </a:xfrm>
          <a:prstGeom prst="rect">
            <a:avLst/>
          </a:prstGeom>
          <a:noFill/>
        </p:spPr>
        <p:txBody>
          <a:bodyPr wrap="square" rtlCol="0">
            <a:spAutoFit/>
          </a:bodyPr>
          <a:lstStyle/>
          <a:p>
            <a:r>
              <a:rPr lang="en-US" sz="1900" dirty="0"/>
              <a:t>1. Circle radius</a:t>
            </a:r>
          </a:p>
          <a:p>
            <a:endParaRPr lang="en-US" dirty="0"/>
          </a:p>
        </p:txBody>
      </p:sp>
      <p:sp>
        <p:nvSpPr>
          <p:cNvPr id="5" name="Rectangle 4">
            <a:extLst>
              <a:ext uri="{FF2B5EF4-FFF2-40B4-BE49-F238E27FC236}">
                <a16:creationId xmlns:a16="http://schemas.microsoft.com/office/drawing/2014/main" id="{4FB5ED94-B5DF-0B66-5A5C-D8C2B1ABBED8}"/>
              </a:ext>
            </a:extLst>
          </p:cNvPr>
          <p:cNvSpPr/>
          <p:nvPr/>
        </p:nvSpPr>
        <p:spPr>
          <a:xfrm>
            <a:off x="283214" y="2057417"/>
            <a:ext cx="3813258" cy="22566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51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8F304C40-EE04-523D-F6D1-372885997456}"/>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94BA0E3-6DCF-F050-1001-423C17EF23E9}"/>
              </a:ext>
            </a:extLst>
          </p:cNvPr>
          <p:cNvSpPr/>
          <p:nvPr/>
        </p:nvSpPr>
        <p:spPr>
          <a:xfrm>
            <a:off x="10182381" y="3596087"/>
            <a:ext cx="984069" cy="1519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96F3F-1C2E-AFF4-2B7F-184AC2B83DD6}"/>
              </a:ext>
            </a:extLst>
          </p:cNvPr>
          <p:cNvSpPr>
            <a:spLocks noGrp="1"/>
          </p:cNvSpPr>
          <p:nvPr>
            <p:ph type="title"/>
          </p:nvPr>
        </p:nvSpPr>
        <p:spPr>
          <a:xfrm>
            <a:off x="322788" y="102447"/>
            <a:ext cx="10515600" cy="1325563"/>
          </a:xfrm>
        </p:spPr>
        <p:txBody>
          <a:bodyPr/>
          <a:lstStyle/>
          <a:p>
            <a:r>
              <a:rPr lang="en-US" dirty="0">
                <a:solidFill>
                  <a:schemeClr val="bg1"/>
                </a:solidFill>
              </a:rPr>
              <a:t>Simulated Results</a:t>
            </a:r>
          </a:p>
        </p:txBody>
      </p:sp>
      <p:sp>
        <p:nvSpPr>
          <p:cNvPr id="3" name="Content Placeholder 2">
            <a:extLst>
              <a:ext uri="{FF2B5EF4-FFF2-40B4-BE49-F238E27FC236}">
                <a16:creationId xmlns:a16="http://schemas.microsoft.com/office/drawing/2014/main" id="{69392DEC-9FC0-D998-DD3A-8DF73D1C987E}"/>
              </a:ext>
            </a:extLst>
          </p:cNvPr>
          <p:cNvSpPr>
            <a:spLocks noGrp="1"/>
          </p:cNvSpPr>
          <p:nvPr>
            <p:ph idx="1"/>
          </p:nvPr>
        </p:nvSpPr>
        <p:spPr>
          <a:xfrm>
            <a:off x="3481798" y="1358787"/>
            <a:ext cx="7244207" cy="4351338"/>
          </a:xfrm>
        </p:spPr>
        <p:txBody>
          <a:bodyPr>
            <a:normAutofit/>
          </a:bodyPr>
          <a:lstStyle/>
          <a:p>
            <a:pPr lvl="1"/>
            <a:endParaRPr lang="en-US" dirty="0">
              <a:solidFill>
                <a:schemeClr val="bg1"/>
              </a:solidFill>
            </a:endParaRPr>
          </a:p>
          <a:p>
            <a:endParaRPr lang="en-US" dirty="0">
              <a:solidFill>
                <a:schemeClr val="bg1"/>
              </a:solidFill>
            </a:endParaRPr>
          </a:p>
          <a:p>
            <a:pPr lvl="1"/>
            <a:endParaRPr lang="en-US" dirty="0">
              <a:solidFill>
                <a:schemeClr val="bg1"/>
              </a:solidFill>
            </a:endParaRPr>
          </a:p>
        </p:txBody>
      </p:sp>
      <p:pic>
        <p:nvPicPr>
          <p:cNvPr id="49" name="Picture 48">
            <a:extLst>
              <a:ext uri="{FF2B5EF4-FFF2-40B4-BE49-F238E27FC236}">
                <a16:creationId xmlns:a16="http://schemas.microsoft.com/office/drawing/2014/main" id="{C7DCB3AE-F373-3A58-8189-7FDC4BDD124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1878" y="3090758"/>
            <a:ext cx="2733853" cy="3592930"/>
          </a:xfrm>
          <a:prstGeom prst="rect">
            <a:avLst/>
          </a:prstGeom>
        </p:spPr>
      </p:pic>
      <p:pic>
        <p:nvPicPr>
          <p:cNvPr id="52" name="Picture 51">
            <a:extLst>
              <a:ext uri="{FF2B5EF4-FFF2-40B4-BE49-F238E27FC236}">
                <a16:creationId xmlns:a16="http://schemas.microsoft.com/office/drawing/2014/main" id="{D5B4E6B7-BE91-4802-A91E-4C0CBC5D44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30293" y="3090758"/>
            <a:ext cx="2684636" cy="3595387"/>
          </a:xfrm>
          <a:prstGeom prst="rect">
            <a:avLst/>
          </a:prstGeom>
        </p:spPr>
      </p:pic>
      <p:sp>
        <p:nvSpPr>
          <p:cNvPr id="27" name="Content Placeholder 2">
            <a:extLst>
              <a:ext uri="{FF2B5EF4-FFF2-40B4-BE49-F238E27FC236}">
                <a16:creationId xmlns:a16="http://schemas.microsoft.com/office/drawing/2014/main" id="{46D0C0D8-DDDC-1D22-ECF7-A8D304C0A29B}"/>
              </a:ext>
            </a:extLst>
          </p:cNvPr>
          <p:cNvSpPr txBox="1">
            <a:spLocks/>
          </p:cNvSpPr>
          <p:nvPr/>
        </p:nvSpPr>
        <p:spPr>
          <a:xfrm>
            <a:off x="337345" y="1362928"/>
            <a:ext cx="5852622" cy="53207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 subset of simulated images was generated where the circle radius and circle density were increased incrementally</a:t>
            </a:r>
          </a:p>
          <a:p>
            <a:r>
              <a:rPr lang="en-US" dirty="0">
                <a:solidFill>
                  <a:schemeClr val="bg1"/>
                </a:solidFill>
              </a:rPr>
              <a:t>Circle density is a dominant visual feature that affected all of the feature values</a:t>
            </a:r>
          </a:p>
          <a:p>
            <a:pPr lvl="1"/>
            <a:r>
              <a:rPr lang="en-US" dirty="0">
                <a:solidFill>
                  <a:schemeClr val="bg1"/>
                </a:solidFill>
              </a:rPr>
              <a:t>This trend was observed for all five of the introduced parameters (radius, thickness, brightness, noise, and blur)</a:t>
            </a:r>
          </a:p>
          <a:p>
            <a:pPr lvl="1"/>
            <a:r>
              <a:rPr lang="en-US" sz="2400" dirty="0">
                <a:solidFill>
                  <a:schemeClr val="bg1"/>
                </a:solidFill>
              </a:rPr>
              <a:t>All 14 feature values for the parameters were recalculated without the effect of circle density by generating a new simulated data set for a constant circle density</a:t>
            </a:r>
          </a:p>
          <a:p>
            <a:pPr lvl="1"/>
            <a:endParaRPr lang="en-US" dirty="0">
              <a:solidFill>
                <a:schemeClr val="bg1"/>
              </a:solidFill>
            </a:endParaRPr>
          </a:p>
        </p:txBody>
      </p:sp>
      <p:sp>
        <p:nvSpPr>
          <p:cNvPr id="7" name="Rectangle 6">
            <a:extLst>
              <a:ext uri="{FF2B5EF4-FFF2-40B4-BE49-F238E27FC236}">
                <a16:creationId xmlns:a16="http://schemas.microsoft.com/office/drawing/2014/main" id="{A039E823-D9C1-CB9A-5ABB-3BF03E6F582C}"/>
              </a:ext>
            </a:extLst>
          </p:cNvPr>
          <p:cNvSpPr/>
          <p:nvPr/>
        </p:nvSpPr>
        <p:spPr>
          <a:xfrm>
            <a:off x="7157493" y="3149760"/>
            <a:ext cx="1115567" cy="123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9CDA14-B4E0-F9D1-82C1-DE3933EE4802}"/>
              </a:ext>
            </a:extLst>
          </p:cNvPr>
          <p:cNvSpPr txBox="1"/>
          <p:nvPr/>
        </p:nvSpPr>
        <p:spPr>
          <a:xfrm>
            <a:off x="7319948" y="3072832"/>
            <a:ext cx="762709" cy="276999"/>
          </a:xfrm>
          <a:prstGeom prst="rect">
            <a:avLst/>
          </a:prstGeom>
          <a:noFill/>
        </p:spPr>
        <p:txBody>
          <a:bodyPr wrap="none" rtlCol="0">
            <a:spAutoFit/>
          </a:bodyPr>
          <a:lstStyle/>
          <a:p>
            <a:r>
              <a:rPr lang="en-US" sz="1200" dirty="0"/>
              <a:t>Contrast</a:t>
            </a:r>
          </a:p>
        </p:txBody>
      </p:sp>
      <p:sp>
        <p:nvSpPr>
          <p:cNvPr id="9" name="Rectangle 8">
            <a:extLst>
              <a:ext uri="{FF2B5EF4-FFF2-40B4-BE49-F238E27FC236}">
                <a16:creationId xmlns:a16="http://schemas.microsoft.com/office/drawing/2014/main" id="{2D2F9798-49B2-1D8E-68F9-D756D1FD4327}"/>
              </a:ext>
            </a:extLst>
          </p:cNvPr>
          <p:cNvSpPr/>
          <p:nvPr/>
        </p:nvSpPr>
        <p:spPr>
          <a:xfrm>
            <a:off x="9934210" y="3115555"/>
            <a:ext cx="984069" cy="1519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CD6BE3-F307-E045-EB96-F6C8D2A90489}"/>
              </a:ext>
            </a:extLst>
          </p:cNvPr>
          <p:cNvSpPr txBox="1"/>
          <p:nvPr/>
        </p:nvSpPr>
        <p:spPr>
          <a:xfrm>
            <a:off x="9873624" y="3062242"/>
            <a:ext cx="1105239" cy="276999"/>
          </a:xfrm>
          <a:prstGeom prst="rect">
            <a:avLst/>
          </a:prstGeom>
          <a:noFill/>
        </p:spPr>
        <p:txBody>
          <a:bodyPr wrap="none" rtlCol="0">
            <a:spAutoFit/>
          </a:bodyPr>
          <a:lstStyle/>
          <a:p>
            <a:r>
              <a:rPr lang="en-US" sz="1200" dirty="0"/>
              <a:t>Homogeneity </a:t>
            </a:r>
          </a:p>
        </p:txBody>
      </p:sp>
      <p:grpSp>
        <p:nvGrpSpPr>
          <p:cNvPr id="22" name="Group 21">
            <a:extLst>
              <a:ext uri="{FF2B5EF4-FFF2-40B4-BE49-F238E27FC236}">
                <a16:creationId xmlns:a16="http://schemas.microsoft.com/office/drawing/2014/main" id="{44B3BC30-AAA2-39B7-DB81-6C64C6789B3E}"/>
              </a:ext>
            </a:extLst>
          </p:cNvPr>
          <p:cNvGrpSpPr/>
          <p:nvPr/>
        </p:nvGrpSpPr>
        <p:grpSpPr>
          <a:xfrm>
            <a:off x="6451879" y="204109"/>
            <a:ext cx="5463050" cy="2804200"/>
            <a:chOff x="5512526" y="277440"/>
            <a:chExt cx="6423021" cy="3116134"/>
          </a:xfrm>
        </p:grpSpPr>
        <p:sp>
          <p:nvSpPr>
            <p:cNvPr id="23" name="Rectangle 22">
              <a:extLst>
                <a:ext uri="{FF2B5EF4-FFF2-40B4-BE49-F238E27FC236}">
                  <a16:creationId xmlns:a16="http://schemas.microsoft.com/office/drawing/2014/main" id="{24FE04B7-3628-FEC2-7EB0-AB983C8F81FE}"/>
                </a:ext>
              </a:extLst>
            </p:cNvPr>
            <p:cNvSpPr/>
            <p:nvPr/>
          </p:nvSpPr>
          <p:spPr>
            <a:xfrm>
              <a:off x="5512526" y="277440"/>
              <a:ext cx="6423021" cy="311613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E78133A3-1B26-60DB-F67C-61A16D2EA635}"/>
                </a:ext>
              </a:extLst>
            </p:cNvPr>
            <p:cNvGrpSpPr/>
            <p:nvPr/>
          </p:nvGrpSpPr>
          <p:grpSpPr>
            <a:xfrm rot="16200000">
              <a:off x="7777905" y="-1224082"/>
              <a:ext cx="2367032" cy="5753656"/>
              <a:chOff x="893602" y="1349375"/>
              <a:chExt cx="2015804" cy="4989744"/>
            </a:xfrm>
          </p:grpSpPr>
          <p:pic>
            <p:nvPicPr>
              <p:cNvPr id="34" name="Picture 33" descr="A black background with a cross&#10;&#10;AI-generated content may be incorrect.">
                <a:extLst>
                  <a:ext uri="{FF2B5EF4-FFF2-40B4-BE49-F238E27FC236}">
                    <a16:creationId xmlns:a16="http://schemas.microsoft.com/office/drawing/2014/main" id="{10C5CDD4-ECED-1E68-61D2-CFA517FF7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02" y="1349375"/>
                <a:ext cx="952500" cy="952500"/>
              </a:xfrm>
              <a:prstGeom prst="rect">
                <a:avLst/>
              </a:prstGeom>
            </p:spPr>
          </p:pic>
          <p:pic>
            <p:nvPicPr>
              <p:cNvPr id="35" name="Picture 34" descr="A black background with white squares&#10;&#10;AI-generated content may be incorrect.">
                <a:extLst>
                  <a:ext uri="{FF2B5EF4-FFF2-40B4-BE49-F238E27FC236}">
                    <a16:creationId xmlns:a16="http://schemas.microsoft.com/office/drawing/2014/main" id="{5BA430FF-4245-F95D-2E86-552D08C63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906" y="1349375"/>
                <a:ext cx="952500" cy="952500"/>
              </a:xfrm>
              <a:prstGeom prst="rect">
                <a:avLst/>
              </a:prstGeom>
            </p:spPr>
          </p:pic>
          <p:pic>
            <p:nvPicPr>
              <p:cNvPr id="36" name="Picture 35" descr="A white circle in the middle of a black background&#10;&#10;AI-generated content may be incorrect.">
                <a:extLst>
                  <a:ext uri="{FF2B5EF4-FFF2-40B4-BE49-F238E27FC236}">
                    <a16:creationId xmlns:a16="http://schemas.microsoft.com/office/drawing/2014/main" id="{BDE1BE0F-1476-9FBF-E55E-0B851F9436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602" y="2358686"/>
                <a:ext cx="952500" cy="952500"/>
              </a:xfrm>
              <a:prstGeom prst="rect">
                <a:avLst/>
              </a:prstGeom>
            </p:spPr>
          </p:pic>
          <p:pic>
            <p:nvPicPr>
              <p:cNvPr id="37" name="Picture 36" descr="A black background with white dots&#10;&#10;AI-generated content may be incorrect.">
                <a:extLst>
                  <a:ext uri="{FF2B5EF4-FFF2-40B4-BE49-F238E27FC236}">
                    <a16:creationId xmlns:a16="http://schemas.microsoft.com/office/drawing/2014/main" id="{DB79B90E-5AFB-C448-EC3C-8C6CE8AE30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6906" y="2358686"/>
                <a:ext cx="952500" cy="952500"/>
              </a:xfrm>
              <a:prstGeom prst="rect">
                <a:avLst/>
              </a:prstGeom>
            </p:spPr>
          </p:pic>
          <p:pic>
            <p:nvPicPr>
              <p:cNvPr id="38" name="Picture 37" descr="A white circle in the dark&#10;&#10;AI-generated content may be incorrect.">
                <a:extLst>
                  <a:ext uri="{FF2B5EF4-FFF2-40B4-BE49-F238E27FC236}">
                    <a16:creationId xmlns:a16="http://schemas.microsoft.com/office/drawing/2014/main" id="{EAF94FB4-E57D-3E92-6AED-A5A067D3EE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3602" y="3367998"/>
                <a:ext cx="952500" cy="952500"/>
              </a:xfrm>
              <a:prstGeom prst="rect">
                <a:avLst/>
              </a:prstGeom>
            </p:spPr>
          </p:pic>
          <p:pic>
            <p:nvPicPr>
              <p:cNvPr id="39" name="Picture 38" descr="A black background with grey circles&#10;&#10;AI-generated content may be incorrect.">
                <a:extLst>
                  <a:ext uri="{FF2B5EF4-FFF2-40B4-BE49-F238E27FC236}">
                    <a16:creationId xmlns:a16="http://schemas.microsoft.com/office/drawing/2014/main" id="{AB43DA9A-C070-FD8F-4039-7CAB311781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6906" y="3367997"/>
                <a:ext cx="952500" cy="952500"/>
              </a:xfrm>
              <a:prstGeom prst="rect">
                <a:avLst/>
              </a:prstGeom>
            </p:spPr>
          </p:pic>
          <p:pic>
            <p:nvPicPr>
              <p:cNvPr id="40" name="Picture 39" descr="A black background with a circle in the middle&#10;&#10;AI-generated content may be incorrect.">
                <a:extLst>
                  <a:ext uri="{FF2B5EF4-FFF2-40B4-BE49-F238E27FC236}">
                    <a16:creationId xmlns:a16="http://schemas.microsoft.com/office/drawing/2014/main" id="{46829EC8-6581-D6D8-1A44-9DD373C2A3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3602" y="4377308"/>
                <a:ext cx="952500" cy="952500"/>
              </a:xfrm>
              <a:prstGeom prst="rect">
                <a:avLst/>
              </a:prstGeom>
            </p:spPr>
          </p:pic>
          <p:pic>
            <p:nvPicPr>
              <p:cNvPr id="41" name="Picture 40" descr="A black background with white circles&#10;&#10;AI-generated content may be incorrect.">
                <a:extLst>
                  <a:ext uri="{FF2B5EF4-FFF2-40B4-BE49-F238E27FC236}">
                    <a16:creationId xmlns:a16="http://schemas.microsoft.com/office/drawing/2014/main" id="{7F552452-5CA4-FEEB-6F8E-A5327341FB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56906" y="4377308"/>
                <a:ext cx="952500" cy="952500"/>
              </a:xfrm>
              <a:prstGeom prst="rect">
                <a:avLst/>
              </a:prstGeom>
            </p:spPr>
          </p:pic>
          <p:pic>
            <p:nvPicPr>
              <p:cNvPr id="42" name="Picture 41" descr="A black background with a circle&#10;&#10;AI-generated content may be incorrect.">
                <a:extLst>
                  <a:ext uri="{FF2B5EF4-FFF2-40B4-BE49-F238E27FC236}">
                    <a16:creationId xmlns:a16="http://schemas.microsoft.com/office/drawing/2014/main" id="{66BC6D4D-A705-2752-EA68-507268062CA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3602" y="5378223"/>
                <a:ext cx="952500" cy="952500"/>
              </a:xfrm>
              <a:prstGeom prst="rect">
                <a:avLst/>
              </a:prstGeom>
            </p:spPr>
          </p:pic>
          <p:pic>
            <p:nvPicPr>
              <p:cNvPr id="44" name="Picture 43" descr="A black background with white circles&#10;&#10;AI-generated content may be incorrect.">
                <a:extLst>
                  <a:ext uri="{FF2B5EF4-FFF2-40B4-BE49-F238E27FC236}">
                    <a16:creationId xmlns:a16="http://schemas.microsoft.com/office/drawing/2014/main" id="{E6166E18-20EA-E9E8-6B39-CDBFC5E8F7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56906" y="5386619"/>
                <a:ext cx="952500" cy="952500"/>
              </a:xfrm>
              <a:prstGeom prst="rect">
                <a:avLst/>
              </a:prstGeom>
            </p:spPr>
          </p:pic>
        </p:grpSp>
        <p:sp>
          <p:nvSpPr>
            <p:cNvPr id="28" name="TextBox 27">
              <a:extLst>
                <a:ext uri="{FF2B5EF4-FFF2-40B4-BE49-F238E27FC236}">
                  <a16:creationId xmlns:a16="http://schemas.microsoft.com/office/drawing/2014/main" id="{5542F421-8A8E-5A1E-101D-1243865F3C03}"/>
                </a:ext>
              </a:extLst>
            </p:cNvPr>
            <p:cNvSpPr txBox="1"/>
            <p:nvPr/>
          </p:nvSpPr>
          <p:spPr>
            <a:xfrm rot="16200000">
              <a:off x="5048122" y="1490462"/>
              <a:ext cx="1377212" cy="276999"/>
            </a:xfrm>
            <a:prstGeom prst="rect">
              <a:avLst/>
            </a:prstGeom>
            <a:noFill/>
            <a:ln>
              <a:solidFill>
                <a:schemeClr val="bg1"/>
              </a:solidFill>
            </a:ln>
          </p:spPr>
          <p:txBody>
            <a:bodyPr wrap="square">
              <a:spAutoFit/>
            </a:bodyPr>
            <a:lstStyle/>
            <a:p>
              <a:r>
                <a:rPr lang="en-GB" sz="1200" dirty="0"/>
                <a:t>Circle Density</a:t>
              </a:r>
            </a:p>
          </p:txBody>
        </p:sp>
        <p:cxnSp>
          <p:nvCxnSpPr>
            <p:cNvPr id="30" name="Straight Arrow Connector 29">
              <a:extLst>
                <a:ext uri="{FF2B5EF4-FFF2-40B4-BE49-F238E27FC236}">
                  <a16:creationId xmlns:a16="http://schemas.microsoft.com/office/drawing/2014/main" id="{12681175-DDA9-8767-C340-94F8BC1334F1}"/>
                </a:ext>
              </a:extLst>
            </p:cNvPr>
            <p:cNvCxnSpPr>
              <a:cxnSpLocks/>
            </p:cNvCxnSpPr>
            <p:nvPr/>
          </p:nvCxnSpPr>
          <p:spPr>
            <a:xfrm flipV="1">
              <a:off x="5947071" y="469229"/>
              <a:ext cx="0" cy="236703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0CF290E4-5A6C-0EBC-D868-75D584FAA071}"/>
                </a:ext>
              </a:extLst>
            </p:cNvPr>
            <p:cNvCxnSpPr>
              <a:cxnSpLocks/>
            </p:cNvCxnSpPr>
            <p:nvPr/>
          </p:nvCxnSpPr>
          <p:spPr>
            <a:xfrm>
              <a:off x="6040866" y="2988972"/>
              <a:ext cx="5787702"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1B9BC21B-4D92-0995-D477-39617D58D6FA}"/>
                </a:ext>
              </a:extLst>
            </p:cNvPr>
            <p:cNvSpPr txBox="1"/>
            <p:nvPr/>
          </p:nvSpPr>
          <p:spPr>
            <a:xfrm>
              <a:off x="8586300" y="3061621"/>
              <a:ext cx="1352416" cy="276999"/>
            </a:xfrm>
            <a:prstGeom prst="rect">
              <a:avLst/>
            </a:prstGeom>
            <a:noFill/>
            <a:ln>
              <a:noFill/>
            </a:ln>
          </p:spPr>
          <p:txBody>
            <a:bodyPr wrap="square">
              <a:spAutoFit/>
            </a:bodyPr>
            <a:lstStyle/>
            <a:p>
              <a:r>
                <a:rPr lang="en-GB" sz="1200" dirty="0"/>
                <a:t>Radius</a:t>
              </a:r>
            </a:p>
          </p:txBody>
        </p:sp>
      </p:grpSp>
      <p:cxnSp>
        <p:nvCxnSpPr>
          <p:cNvPr id="45" name="Straight Arrow Connector 44">
            <a:extLst>
              <a:ext uri="{FF2B5EF4-FFF2-40B4-BE49-F238E27FC236}">
                <a16:creationId xmlns:a16="http://schemas.microsoft.com/office/drawing/2014/main" id="{61A4E626-6C5C-BAAC-B03F-54B55B970292}"/>
              </a:ext>
            </a:extLst>
          </p:cNvPr>
          <p:cNvCxnSpPr>
            <a:cxnSpLocks/>
          </p:cNvCxnSpPr>
          <p:nvPr/>
        </p:nvCxnSpPr>
        <p:spPr>
          <a:xfrm>
            <a:off x="6901254" y="6505775"/>
            <a:ext cx="1575234"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C5A92767-1640-5A6B-AC56-FF38364F0C7C}"/>
              </a:ext>
            </a:extLst>
          </p:cNvPr>
          <p:cNvCxnSpPr>
            <a:cxnSpLocks/>
          </p:cNvCxnSpPr>
          <p:nvPr/>
        </p:nvCxnSpPr>
        <p:spPr>
          <a:xfrm flipV="1">
            <a:off x="6711696" y="3349831"/>
            <a:ext cx="0" cy="295038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1B0244C5-BB9A-EA88-54BF-714F98645720}"/>
              </a:ext>
            </a:extLst>
          </p:cNvPr>
          <p:cNvCxnSpPr>
            <a:cxnSpLocks/>
          </p:cNvCxnSpPr>
          <p:nvPr/>
        </p:nvCxnSpPr>
        <p:spPr>
          <a:xfrm>
            <a:off x="9641406" y="6478343"/>
            <a:ext cx="1575234"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C3422386-B488-8BEA-AB3F-F9D8FDDCCE95}"/>
              </a:ext>
            </a:extLst>
          </p:cNvPr>
          <p:cNvCxnSpPr>
            <a:cxnSpLocks/>
          </p:cNvCxnSpPr>
          <p:nvPr/>
        </p:nvCxnSpPr>
        <p:spPr>
          <a:xfrm flipV="1">
            <a:off x="9470136" y="3349831"/>
            <a:ext cx="0" cy="295038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147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AB4D2728-4279-4F3B-9F61-3753D6FF77C6}">
  <ds:schemaRefs>
    <ds:schemaRef ds:uri="http://schemas.microsoft.com/sharepoint/v3/contenttype/forms"/>
  </ds:schemaRefs>
</ds:datastoreItem>
</file>

<file path=customXml/itemProps2.xml><?xml version="1.0" encoding="utf-8"?>
<ds:datastoreItem xmlns:ds="http://schemas.openxmlformats.org/officeDocument/2006/customXml" ds:itemID="{50800033-C54B-4361-958B-2B2C8D66C1E6}"/>
</file>

<file path=customXml/itemProps3.xml><?xml version="1.0" encoding="utf-8"?>
<ds:datastoreItem xmlns:ds="http://schemas.openxmlformats.org/officeDocument/2006/customXml" ds:itemID="{72AD6585-2026-4969-9FC4-CD1FCED263BE}">
  <ds:schemaRefs>
    <ds:schemaRef ds:uri="http://purl.org/dc/elements/1.1/"/>
    <ds:schemaRef ds:uri="http://purl.org/dc/dcmitype/"/>
    <ds:schemaRef ds:uri="e7b96700-216b-4233-8d9e-dd66eb105947"/>
    <ds:schemaRef ds:uri="http://schemas.microsoft.com/office/infopath/2007/PartnerControls"/>
    <ds:schemaRef ds:uri="http://www.w3.org/XML/1998/namespace"/>
    <ds:schemaRef ds:uri="http://purl.org/dc/terms/"/>
    <ds:schemaRef ds:uri="a9ad3ff2-07d2-40a9-b19d-c70e3334f100"/>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23378</TotalTime>
  <Words>1450</Words>
  <Application>Microsoft Office PowerPoint</Application>
  <PresentationFormat>Widescreen</PresentationFormat>
  <Paragraphs>435</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Calibri</vt:lpstr>
      <vt:lpstr>Times New Roman</vt:lpstr>
      <vt:lpstr>Office Theme</vt:lpstr>
      <vt:lpstr>Developing Novel Optical Imaging Techniques for Early Detection of Gastrointestinal Cancers</vt:lpstr>
      <vt:lpstr>Introduction </vt:lpstr>
      <vt:lpstr>Primary Aim </vt:lpstr>
      <vt:lpstr>Generating the Tissue Sample Dataset</vt:lpstr>
      <vt:lpstr>Understanding Structural Differences</vt:lpstr>
      <vt:lpstr>Characterizing Image Texture</vt:lpstr>
      <vt:lpstr>Generating the Simulated Dataset</vt:lpstr>
      <vt:lpstr>Simulated Parameters</vt:lpstr>
      <vt:lpstr>Simulated Results</vt:lpstr>
      <vt:lpstr>Simulated Data Results:</vt:lpstr>
      <vt:lpstr>Real Data Results:</vt:lpstr>
      <vt:lpstr>Real Data Results:</vt:lpstr>
      <vt:lpstr>Mapping Real Data to Simulated Data</vt:lpstr>
      <vt:lpstr>Discussion &amp; Conclusions</vt:lpstr>
      <vt:lpstr>Thank you!</vt:lpstr>
      <vt:lpstr>PowerPoint Presentation</vt:lpstr>
      <vt:lpstr>PowerPoint Presentation</vt:lpstr>
      <vt:lpstr>PowerPoint Presentation</vt:lpstr>
      <vt:lpstr>Qualitative Discussion of Simulated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Roy, Supriya - (saroy)</dc:creator>
  <cp:lastModifiedBy>Roy, Supriya - (saroy)</cp:lastModifiedBy>
  <cp:revision>10</cp:revision>
  <dcterms:created xsi:type="dcterms:W3CDTF">2025-03-16T18:24:07Z</dcterms:created>
  <dcterms:modified xsi:type="dcterms:W3CDTF">2025-04-05T07:05:19Z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